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comments/comment1.xml" ContentType="application/vnd.openxmlformats-officedocument.presentationml.comments+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tags/tag23.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 id="2147483680" r:id="rId2"/>
    <p:sldMasterId id="2147483692" r:id="rId3"/>
  </p:sldMasterIdLst>
  <p:notesMasterIdLst>
    <p:notesMasterId r:id="rId39"/>
  </p:notesMasterIdLst>
  <p:sldIdLst>
    <p:sldId id="256" r:id="rId4"/>
    <p:sldId id="522" r:id="rId5"/>
    <p:sldId id="486" r:id="rId6"/>
    <p:sldId id="519" r:id="rId7"/>
    <p:sldId id="549" r:id="rId8"/>
    <p:sldId id="506" r:id="rId9"/>
    <p:sldId id="523" r:id="rId10"/>
    <p:sldId id="520" r:id="rId11"/>
    <p:sldId id="530" r:id="rId12"/>
    <p:sldId id="538" r:id="rId13"/>
    <p:sldId id="539" r:id="rId14"/>
    <p:sldId id="524" r:id="rId15"/>
    <p:sldId id="487" r:id="rId16"/>
    <p:sldId id="551" r:id="rId17"/>
    <p:sldId id="405" r:id="rId18"/>
    <p:sldId id="567" r:id="rId19"/>
    <p:sldId id="525" r:id="rId20"/>
    <p:sldId id="541" r:id="rId21"/>
    <p:sldId id="495" r:id="rId22"/>
    <p:sldId id="544" r:id="rId23"/>
    <p:sldId id="540" r:id="rId24"/>
    <p:sldId id="493" r:id="rId25"/>
    <p:sldId id="542" r:id="rId26"/>
    <p:sldId id="543" r:id="rId27"/>
    <p:sldId id="521" r:id="rId28"/>
    <p:sldId id="553" r:id="rId29"/>
    <p:sldId id="555" r:id="rId30"/>
    <p:sldId id="557" r:id="rId31"/>
    <p:sldId id="565" r:id="rId32"/>
    <p:sldId id="568" r:id="rId33"/>
    <p:sldId id="560" r:id="rId34"/>
    <p:sldId id="561" r:id="rId35"/>
    <p:sldId id="517" r:id="rId36"/>
    <p:sldId id="528" r:id="rId37"/>
    <p:sldId id="497" r:id="rId38"/>
  </p:sldIdLst>
  <p:sldSz cx="9144000" cy="5143500" type="screen16x9"/>
  <p:notesSz cx="7023100" cy="93091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ge, Juliet (Volpe)" initials="PJ(" lastIdx="9" clrIdx="0">
    <p:extLst>
      <p:ext uri="{19B8F6BF-5375-455C-9EA6-DF929625EA0E}">
        <p15:presenceInfo xmlns:p15="http://schemas.microsoft.com/office/powerpoint/2012/main" userId="S-1-5-21-982035342-1880134254-310265210-387194" providerId="AD"/>
      </p:ext>
    </p:extLst>
  </p:cmAuthor>
  <p:cmAuthor id="2" name="EBDEA Acoustics LLC" initials="EAL" lastIdx="4" clrIdx="1">
    <p:extLst>
      <p:ext uri="{19B8F6BF-5375-455C-9EA6-DF929625EA0E}">
        <p15:presenceInfo xmlns:p15="http://schemas.microsoft.com/office/powerpoint/2012/main" userId="EBDEA Acoustics LLC" providerId="None"/>
      </p:ext>
    </p:extLst>
  </p:cmAuthor>
  <p:cmAuthor id="3" name="Mittelman, Anjuliee (Volpe)" initials="AMM" lastIdx="5" clrIdx="2">
    <p:extLst>
      <p:ext uri="{19B8F6BF-5375-455C-9EA6-DF929625EA0E}">
        <p15:presenceInfo xmlns:p15="http://schemas.microsoft.com/office/powerpoint/2012/main" userId="Mittelman, Anjuliee (Volpe)" providerId="None"/>
      </p:ext>
    </p:extLst>
  </p:cmAuthor>
  <p:cmAuthor id="4" name="Roof, Christopher (Volpe)" initials="RC(" lastIdx="2" clrIdx="3">
    <p:extLst>
      <p:ext uri="{19B8F6BF-5375-455C-9EA6-DF929625EA0E}">
        <p15:presenceInfo xmlns:p15="http://schemas.microsoft.com/office/powerpoint/2012/main" userId="S-1-5-21-982035342-1880134254-310265210-112433" providerId="AD"/>
      </p:ext>
    </p:extLst>
  </p:cmAuthor>
  <p:cmAuthor id="5" name="Rapoza, Amanda S (Volpe)" initials="RAS(" lastIdx="1" clrIdx="4">
    <p:extLst>
      <p:ext uri="{19B8F6BF-5375-455C-9EA6-DF929625EA0E}">
        <p15:presenceInfo xmlns:p15="http://schemas.microsoft.com/office/powerpoint/2012/main" userId="S-1-5-21-982035342-1880134254-310265210-1123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35" autoAdjust="0"/>
    <p:restoredTop sz="84694" autoAdjust="0"/>
  </p:normalViewPr>
  <p:slideViewPr>
    <p:cSldViewPr snapToGrid="0">
      <p:cViewPr varScale="1">
        <p:scale>
          <a:sx n="112" d="100"/>
          <a:sy n="112" d="100"/>
        </p:scale>
        <p:origin x="354" y="6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5" d="100"/>
          <a:sy n="95" d="100"/>
        </p:scale>
        <p:origin x="353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9-06-07T14:09:38.923" idx="1">
    <p:pos x="5576" y="719"/>
    <p:text>Juliet - did this image come from Ken Brentner at PSU or NASA?</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B48719F-6D35-47CF-8C39-A852585FC84A}" type="datetimeFigureOut">
              <a:rPr lang="en-US" smtClean="0"/>
              <a:t>2/4/2020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F6A7417-50AC-4504-AF19-80FF8E28AD52}" type="slidenum">
              <a:rPr lang="en-US" smtClean="0"/>
              <a:t>‹#›</a:t>
            </a:fld>
            <a:endParaRPr lang="en-US"/>
          </a:p>
        </p:txBody>
      </p:sp>
    </p:spTree>
    <p:extLst>
      <p:ext uri="{BB962C8B-B14F-4D97-AF65-F5344CB8AC3E}">
        <p14:creationId xmlns:p14="http://schemas.microsoft.com/office/powerpoint/2010/main" val="87869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oisequest.psu.edu/noisebasics-noisemodel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This slide presentation </a:t>
            </a:r>
            <a:r>
              <a:rPr lang="en-US" sz="1200" kern="1200" dirty="0" smtClean="0">
                <a:solidFill>
                  <a:schemeClr val="tx1"/>
                </a:solidFill>
                <a:latin typeface="Arial" panose="020B0604020202020204" pitchFamily="34" charset="0"/>
                <a:ea typeface="+mn-ea"/>
                <a:cs typeface="Arial" panose="020B0604020202020204" pitchFamily="34" charset="0"/>
              </a:rPr>
              <a:t>provides materials for helicopter operators and pilots to engage the community on the issue of helicopter noise.</a:t>
            </a:r>
          </a:p>
          <a:p>
            <a:r>
              <a:rPr lang="en-US" dirty="0" smtClean="0">
                <a:latin typeface="Arial" panose="020B0604020202020204" pitchFamily="34" charset="0"/>
                <a:cs typeface="Arial" panose="020B0604020202020204" pitchFamily="34" charset="0"/>
              </a:rPr>
              <a:t>The content may be used as-is or in may be re-packaged to suit individual situations and venues. </a:t>
            </a:r>
          </a:p>
          <a:p>
            <a:r>
              <a:rPr lang="en-US" dirty="0" smtClean="0">
                <a:latin typeface="Arial" panose="020B0604020202020204" pitchFamily="34" charset="0"/>
                <a:cs typeface="Arial" panose="020B0604020202020204" pitchFamily="34" charset="0"/>
              </a:rPr>
              <a:t>The notes accompanying each slide provide</a:t>
            </a:r>
            <a:r>
              <a:rPr lang="en-US" baseline="0" dirty="0" smtClean="0">
                <a:latin typeface="Arial" panose="020B0604020202020204" pitchFamily="34" charset="0"/>
                <a:cs typeface="Arial" panose="020B0604020202020204" pitchFamily="34" charset="0"/>
              </a:rPr>
              <a:t> suggested explanatory text.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932285F-1E0B-4953-A567-5684FF2D0DD3}" type="slidenum">
              <a:rPr lang="en-US" smtClean="0"/>
              <a:pPr/>
              <a:t>1</a:t>
            </a:fld>
            <a:endParaRPr lang="en-US" dirty="0"/>
          </a:p>
        </p:txBody>
      </p:sp>
    </p:spTree>
    <p:extLst>
      <p:ext uri="{BB962C8B-B14F-4D97-AF65-F5344CB8AC3E}">
        <p14:creationId xmlns:p14="http://schemas.microsoft.com/office/powerpoint/2010/main" val="4072859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Sound propagation</a:t>
            </a:r>
            <a:r>
              <a:rPr lang="en-US" sz="1200" b="0" i="0" kern="1200" baseline="0" dirty="0" smtClean="0">
                <a:solidFill>
                  <a:schemeClr val="tx1"/>
                </a:solidFill>
                <a:effectLst/>
                <a:latin typeface="+mn-lt"/>
                <a:ea typeface="+mn-ea"/>
                <a:cs typeface="+mn-cs"/>
              </a:rPr>
              <a:t> describes what happens to sound as it travels </a:t>
            </a:r>
          </a:p>
          <a:p>
            <a:r>
              <a:rPr lang="en-US" sz="1200" b="0" i="0" kern="1200" baseline="0" dirty="0" smtClean="0">
                <a:solidFill>
                  <a:schemeClr val="tx1"/>
                </a:solidFill>
                <a:effectLst/>
                <a:latin typeface="+mn-lt"/>
                <a:ea typeface="+mn-ea"/>
                <a:cs typeface="+mn-cs"/>
              </a:rPr>
              <a:t>We all know inherently that a sound will be quieter if you move away from the source.  This is due to a number of factors, primarily distance divergence and to a lesser degree, atmospheric absorption.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 figure out how much a sound will decrease as it travels due to </a:t>
            </a:r>
            <a:r>
              <a:rPr lang="en-US" sz="1200" b="0" i="0" kern="1200" dirty="0" err="1" smtClean="0">
                <a:solidFill>
                  <a:schemeClr val="tx1"/>
                </a:solidFill>
                <a:effectLst/>
                <a:latin typeface="+mn-lt"/>
                <a:ea typeface="+mn-ea"/>
                <a:cs typeface="+mn-cs"/>
              </a:rPr>
              <a:t>divergance</a:t>
            </a:r>
            <a:r>
              <a:rPr lang="en-US" sz="1200" b="0" i="0" kern="1200" dirty="0" smtClean="0">
                <a:solidFill>
                  <a:schemeClr val="tx1"/>
                </a:solidFill>
                <a:effectLst/>
                <a:latin typeface="+mn-lt"/>
                <a:ea typeface="+mn-ea"/>
                <a:cs typeface="+mn-cs"/>
              </a:rPr>
              <a:t>, we apply the inverse square law.  </a:t>
            </a:r>
          </a:p>
          <a:p>
            <a:r>
              <a:rPr lang="en-US" sz="1200" b="0" i="0" kern="1200" dirty="0" smtClean="0">
                <a:solidFill>
                  <a:schemeClr val="tx1"/>
                </a:solidFill>
                <a:effectLst/>
                <a:latin typeface="+mn-lt"/>
                <a:ea typeface="+mn-ea"/>
                <a:cs typeface="+mn-cs"/>
              </a:rPr>
              <a:t>Simply put, the sound level will decrease 6 dB, each time the distance from the source is doubled. </a:t>
            </a:r>
          </a:p>
          <a:p>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The figure illustrates a source that produces a sound level of  90 dB at a distance of 1 meter.  The sound level will be 84 dB at 2 meters, 78 dB at 4 meters, and so forth. This principle holds true regardless of the units used to measure distance.</a:t>
            </a:r>
          </a:p>
          <a:p>
            <a:endParaRPr lang="en-US" dirty="0" smtClean="0"/>
          </a:p>
          <a:p>
            <a:r>
              <a:rPr lang="en-US" dirty="0" smtClean="0"/>
              <a:t>This is why flyin</a:t>
            </a:r>
            <a:r>
              <a:rPr lang="en-US" baseline="0" dirty="0" smtClean="0"/>
              <a:t>g higher is one most basic fly neighborly principles.</a:t>
            </a:r>
            <a:endParaRPr lang="en-US" dirty="0"/>
          </a:p>
        </p:txBody>
      </p:sp>
      <p:sp>
        <p:nvSpPr>
          <p:cNvPr id="4" name="Slide Number Placeholder 3"/>
          <p:cNvSpPr>
            <a:spLocks noGrp="1"/>
          </p:cNvSpPr>
          <p:nvPr>
            <p:ph type="sldNum" sz="quarter" idx="10"/>
          </p:nvPr>
        </p:nvSpPr>
        <p:spPr/>
        <p:txBody>
          <a:bodyPr/>
          <a:lstStyle/>
          <a:p>
            <a:fld id="{1F6A7417-50AC-4504-AF19-80FF8E28AD52}" type="slidenum">
              <a:rPr lang="en-US" smtClean="0"/>
              <a:t>10</a:t>
            </a:fld>
            <a:endParaRPr lang="en-US"/>
          </a:p>
        </p:txBody>
      </p:sp>
    </p:spTree>
    <p:extLst>
      <p:ext uri="{BB962C8B-B14F-4D97-AF65-F5344CB8AC3E}">
        <p14:creationId xmlns:p14="http://schemas.microsoft.com/office/powerpoint/2010/main" val="414681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PSU Noise quest maintains a library of helpful videos which illustrate these concepts: </a:t>
            </a:r>
            <a:r>
              <a:rPr lang="en-US" dirty="0" smtClean="0">
                <a:hlinkClick r:id="rId3"/>
              </a:rPr>
              <a:t>https://www.noisequest.psu.edu/noisebasics-noisemodels.html</a:t>
            </a:r>
            <a:endParaRPr lang="en-US" dirty="0"/>
          </a:p>
        </p:txBody>
      </p:sp>
      <p:sp>
        <p:nvSpPr>
          <p:cNvPr id="4" name="Slide Number Placeholder 3"/>
          <p:cNvSpPr>
            <a:spLocks noGrp="1"/>
          </p:cNvSpPr>
          <p:nvPr>
            <p:ph type="sldNum" sz="quarter" idx="10"/>
          </p:nvPr>
        </p:nvSpPr>
        <p:spPr/>
        <p:txBody>
          <a:bodyPr/>
          <a:lstStyle/>
          <a:p>
            <a:fld id="{1F6A7417-50AC-4504-AF19-80FF8E28AD52}" type="slidenum">
              <a:rPr lang="en-US" smtClean="0"/>
              <a:t>11</a:t>
            </a:fld>
            <a:endParaRPr lang="en-US"/>
          </a:p>
        </p:txBody>
      </p:sp>
    </p:spTree>
    <p:extLst>
      <p:ext uri="{BB962C8B-B14F-4D97-AF65-F5344CB8AC3E}">
        <p14:creationId xmlns:p14="http://schemas.microsoft.com/office/powerpoint/2010/main" val="3280360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Section presents some basic information on helicopter noise generation</a:t>
            </a:r>
            <a:endParaRPr lang="en-US" kern="1200" baseline="0" dirty="0" smtClean="0">
              <a:solidFill>
                <a:schemeClr val="tx1"/>
              </a:solidFill>
              <a:effectLst/>
            </a:endParaRPr>
          </a:p>
          <a:p>
            <a:endParaRPr lang="en-US"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B932285F-1E0B-4953-A567-5684FF2D0DD3}" type="slidenum">
              <a:rPr lang="en-US" smtClean="0"/>
              <a:pPr/>
              <a:t>12</a:t>
            </a:fld>
            <a:endParaRPr lang="en-US" dirty="0"/>
          </a:p>
        </p:txBody>
      </p:sp>
    </p:spTree>
    <p:extLst>
      <p:ext uri="{BB962C8B-B14F-4D97-AF65-F5344CB8AC3E}">
        <p14:creationId xmlns:p14="http://schemas.microsoft.com/office/powerpoint/2010/main" val="4167239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Helicopters emit unique acoustic signatures, where noise is repetitive and cyclical.  This graphic illustrates the different kinds of helicopter noise and the directions in which the noise propagates from the aircraft.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Helicopter noise </a:t>
            </a:r>
            <a:r>
              <a:rPr lang="en-US" sz="1200" kern="1200" dirty="0" smtClean="0">
                <a:solidFill>
                  <a:schemeClr val="tx1"/>
                </a:solidFill>
                <a:effectLst/>
                <a:latin typeface="+mn-lt"/>
                <a:ea typeface="+mn-ea"/>
                <a:cs typeface="+mn-cs"/>
              </a:rPr>
              <a:t>characteristics can </a:t>
            </a:r>
            <a:r>
              <a:rPr lang="en-US" sz="1200" kern="1200" dirty="0">
                <a:solidFill>
                  <a:schemeClr val="tx1"/>
                </a:solidFill>
                <a:effectLst/>
                <a:latin typeface="+mn-lt"/>
                <a:ea typeface="+mn-ea"/>
                <a:cs typeface="+mn-cs"/>
              </a:rPr>
              <a:t>vary significantly under different operating conditions. Helicopter noise can sometimes be impulsive and characterized by repetitive sharp sounds, like pops, or “blade slap.”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Helicopter noise signatures can sometimes be reduced during the development of a helicopter </a:t>
            </a:r>
            <a:r>
              <a:rPr lang="en-US" sz="1200" kern="1200" dirty="0" smtClean="0">
                <a:solidFill>
                  <a:schemeClr val="tx1"/>
                </a:solidFill>
                <a:effectLst/>
                <a:latin typeface="+mn-lt"/>
                <a:ea typeface="+mn-ea"/>
                <a:cs typeface="+mn-cs"/>
              </a:rPr>
              <a:t>design.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32285F-1E0B-4953-A567-5684FF2D0DD3}" type="slidenum">
              <a:rPr lang="en-US" smtClean="0"/>
              <a:pPr/>
              <a:t>13</a:t>
            </a:fld>
            <a:endParaRPr lang="en-US" dirty="0"/>
          </a:p>
        </p:txBody>
      </p:sp>
    </p:spTree>
    <p:extLst>
      <p:ext uri="{BB962C8B-B14F-4D97-AF65-F5344CB8AC3E}">
        <p14:creationId xmlns:p14="http://schemas.microsoft.com/office/powerpoint/2010/main" val="2590476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High </a:t>
            </a:r>
            <a:r>
              <a:rPr lang="en-US" sz="1200" kern="1200" dirty="0">
                <a:solidFill>
                  <a:schemeClr val="tx1"/>
                </a:solidFill>
                <a:latin typeface="+mn-lt"/>
                <a:ea typeface="+mn-ea"/>
                <a:cs typeface="+mn-cs"/>
              </a:rPr>
              <a:t>Speed Impulsive, or HSI noise is caused when a helicopter with high RPM is flown at high airspeeds, which can cause impulsive shock waves to radiate forward from the advancing-side blades.  </a:t>
            </a:r>
          </a:p>
          <a:p>
            <a:endParaRPr lang="en-US" sz="1200" kern="1200" dirty="0">
              <a:solidFill>
                <a:schemeClr val="tx1"/>
              </a:solidFill>
              <a:latin typeface="+mn-lt"/>
              <a:ea typeface="+mn-ea"/>
              <a:cs typeface="+mn-cs"/>
            </a:endParaRPr>
          </a:p>
          <a:p>
            <a:r>
              <a:rPr lang="en-US" sz="1200" kern="1200" dirty="0" smtClean="0">
                <a:solidFill>
                  <a:schemeClr val="tx1"/>
                </a:solidFill>
                <a:latin typeface="+mn-lt"/>
                <a:ea typeface="+mn-ea"/>
                <a:cs typeface="+mn-cs"/>
              </a:rPr>
              <a:t>HSI </a:t>
            </a:r>
            <a:r>
              <a:rPr lang="en-US" sz="1200" kern="1200" dirty="0">
                <a:solidFill>
                  <a:schemeClr val="tx1"/>
                </a:solidFill>
                <a:latin typeface="+mn-lt"/>
                <a:ea typeface="+mn-ea"/>
                <a:cs typeface="+mn-cs"/>
              </a:rPr>
              <a:t>noise can travel over very long distances.  On larger aircraft, especially those with older blade designs, HSI noise is a concern when operating at high air speeds. </a:t>
            </a:r>
          </a:p>
        </p:txBody>
      </p:sp>
      <p:sp>
        <p:nvSpPr>
          <p:cNvPr id="4" name="Slide Number Placeholder 3"/>
          <p:cNvSpPr>
            <a:spLocks noGrp="1"/>
          </p:cNvSpPr>
          <p:nvPr>
            <p:ph type="sldNum" sz="quarter" idx="10"/>
          </p:nvPr>
        </p:nvSpPr>
        <p:spPr/>
        <p:txBody>
          <a:bodyPr/>
          <a:lstStyle/>
          <a:p>
            <a:fld id="{B932285F-1E0B-4953-A567-5684FF2D0DD3}" type="slidenum">
              <a:rPr lang="en-US" smtClean="0"/>
              <a:pPr/>
              <a:t>14</a:t>
            </a:fld>
            <a:endParaRPr lang="en-US" dirty="0"/>
          </a:p>
        </p:txBody>
      </p:sp>
    </p:spTree>
    <p:extLst>
      <p:ext uri="{BB962C8B-B14F-4D97-AF65-F5344CB8AC3E}">
        <p14:creationId xmlns:p14="http://schemas.microsoft.com/office/powerpoint/2010/main" val="155403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Blade Vortex Interaction or BVI noise is created as a result of a rotor blade passing through or close to the </a:t>
            </a:r>
            <a:r>
              <a:rPr lang="en-US" sz="1200" kern="1200" dirty="0" smtClean="0">
                <a:solidFill>
                  <a:schemeClr val="tx1"/>
                </a:solidFill>
                <a:effectLst/>
                <a:latin typeface="+mn-lt"/>
                <a:ea typeface="+mn-ea"/>
                <a:cs typeface="+mn-cs"/>
              </a:rPr>
              <a:t>wake </a:t>
            </a:r>
            <a:r>
              <a:rPr lang="en-US" sz="1200" kern="1200" dirty="0">
                <a:solidFill>
                  <a:schemeClr val="tx1"/>
                </a:solidFill>
                <a:effectLst/>
                <a:latin typeface="+mn-lt"/>
                <a:ea typeface="+mn-ea"/>
                <a:cs typeface="+mn-cs"/>
              </a:rPr>
              <a:t>structure that is shed off of a preceding blade.</a:t>
            </a:r>
          </a:p>
          <a:p>
            <a:r>
              <a:rPr lang="en-US" sz="1200" kern="1200" dirty="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BVI </a:t>
            </a:r>
            <a:r>
              <a:rPr lang="en-US" sz="1200" kern="1200" dirty="0">
                <a:solidFill>
                  <a:schemeClr val="tx1"/>
                </a:solidFill>
                <a:effectLst/>
                <a:latin typeface="+mn-lt"/>
                <a:ea typeface="+mn-ea"/>
                <a:cs typeface="+mn-cs"/>
              </a:rPr>
              <a:t>noise </a:t>
            </a:r>
            <a:r>
              <a:rPr lang="en-US" sz="1200" kern="1200" dirty="0" smtClean="0">
                <a:solidFill>
                  <a:schemeClr val="tx1"/>
                </a:solidFill>
                <a:effectLst/>
                <a:latin typeface="+mn-lt"/>
                <a:ea typeface="+mn-ea"/>
                <a:cs typeface="+mn-cs"/>
              </a:rPr>
              <a:t>is impulsive</a:t>
            </a:r>
            <a:r>
              <a:rPr lang="en-US" sz="1200" kern="1200" dirty="0">
                <a:solidFill>
                  <a:schemeClr val="tx1"/>
                </a:solidFill>
                <a:effectLst/>
                <a:latin typeface="+mn-lt"/>
                <a:ea typeface="+mn-ea"/>
                <a:cs typeface="+mn-cs"/>
              </a:rPr>
              <a:t>, and directional </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sometimes </a:t>
            </a:r>
            <a:r>
              <a:rPr lang="en-US" sz="1200" kern="1200" dirty="0">
                <a:solidFill>
                  <a:schemeClr val="tx1"/>
                </a:solidFill>
                <a:effectLst/>
                <a:latin typeface="+mn-lt"/>
                <a:ea typeface="+mn-ea"/>
                <a:cs typeface="+mn-cs"/>
              </a:rPr>
              <a:t>referred to as blade slap</a:t>
            </a:r>
            <a:r>
              <a:rPr lang="en-US" sz="1200" kern="1200" dirty="0" smtClean="0">
                <a:solidFill>
                  <a:schemeClr val="tx1"/>
                </a:solidFill>
                <a:effectLst/>
                <a:latin typeface="+mn-lt"/>
                <a:ea typeface="+mn-ea"/>
                <a:cs typeface="+mn-cs"/>
              </a:rPr>
              <a:t>.  Most people will find it annoying.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many cases, BVI noise is not heard </a:t>
            </a:r>
            <a:r>
              <a:rPr lang="en-US" sz="1200" kern="1200" dirty="0" smtClean="0">
                <a:solidFill>
                  <a:schemeClr val="tx1"/>
                </a:solidFill>
                <a:effectLst/>
                <a:latin typeface="+mn-lt"/>
                <a:ea typeface="+mn-ea"/>
                <a:cs typeface="+mn-cs"/>
              </a:rPr>
              <a:t>by the</a:t>
            </a:r>
            <a:r>
              <a:rPr lang="en-US" sz="1200" kern="1200" baseline="0" dirty="0" smtClean="0">
                <a:solidFill>
                  <a:schemeClr val="tx1"/>
                </a:solidFill>
                <a:effectLst/>
                <a:latin typeface="+mn-lt"/>
                <a:ea typeface="+mn-ea"/>
                <a:cs typeface="+mn-cs"/>
              </a:rPr>
              <a:t> pilot </a:t>
            </a: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cockpit.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BVI noise often occurs during approach conditions and can occur during maneuvering flight such as turns and decelerating level flight.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32285F-1E0B-4953-A567-5684FF2D0DD3}" type="slidenum">
              <a:rPr lang="en-US" smtClean="0"/>
              <a:pPr/>
              <a:t>15</a:t>
            </a:fld>
            <a:endParaRPr lang="en-US" dirty="0"/>
          </a:p>
        </p:txBody>
      </p:sp>
    </p:spTree>
    <p:extLst>
      <p:ext uri="{BB962C8B-B14F-4D97-AF65-F5344CB8AC3E}">
        <p14:creationId xmlns:p14="http://schemas.microsoft.com/office/powerpoint/2010/main" val="193263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0563"/>
            <a:ext cx="6203950" cy="34909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 simplified depiction of BVI.  </a:t>
            </a:r>
            <a:endParaRPr lang="en-US"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demonstration, </a:t>
            </a:r>
            <a:r>
              <a:rPr lang="en-US" sz="1200" kern="1200" dirty="0">
                <a:solidFill>
                  <a:schemeClr val="tx1"/>
                </a:solidFill>
                <a:effectLst/>
                <a:latin typeface="+mn-lt"/>
                <a:ea typeface="+mn-ea"/>
                <a:cs typeface="+mn-cs"/>
              </a:rPr>
              <a:t>you can see how BVI noise is created. You can see as the rotor completes its revolution, a rotor blade hits or comes into close proximity to a vortex that was created by a preceding blade.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32285F-1E0B-4953-A567-5684FF2D0DD3}" type="slidenum">
              <a:rPr lang="en-US" smtClean="0"/>
              <a:pPr/>
              <a:t>16</a:t>
            </a:fld>
            <a:endParaRPr lang="en-US" dirty="0"/>
          </a:p>
        </p:txBody>
      </p:sp>
    </p:spTree>
    <p:extLst>
      <p:ext uri="{BB962C8B-B14F-4D97-AF65-F5344CB8AC3E}">
        <p14:creationId xmlns:p14="http://schemas.microsoft.com/office/powerpoint/2010/main" val="2466081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a:t>
            </a:r>
            <a:r>
              <a:rPr lang="en-US" sz="1200" kern="1200" dirty="0">
                <a:solidFill>
                  <a:schemeClr val="tx1"/>
                </a:solidFill>
                <a:effectLst/>
                <a:latin typeface="+mn-lt"/>
                <a:ea typeface="+mn-ea"/>
                <a:cs typeface="+mn-cs"/>
              </a:rPr>
              <a:t>section covers some of the </a:t>
            </a:r>
            <a:r>
              <a:rPr lang="en-US" sz="1200" kern="1200" dirty="0" smtClean="0">
                <a:solidFill>
                  <a:schemeClr val="tx1"/>
                </a:solidFill>
                <a:effectLst/>
                <a:latin typeface="+mn-lt"/>
                <a:ea typeface="+mn-ea"/>
                <a:cs typeface="+mn-cs"/>
              </a:rPr>
              <a:t>recommended procedures that may be incorporated into a Fly Neighborly program.  Pilots are continually working to implement these recommendations</a:t>
            </a:r>
            <a:r>
              <a:rPr lang="en-US" sz="1200" kern="1200" baseline="0" dirty="0" smtClean="0">
                <a:solidFill>
                  <a:schemeClr val="tx1"/>
                </a:solidFill>
                <a:effectLst/>
                <a:latin typeface="+mn-lt"/>
                <a:ea typeface="+mn-ea"/>
                <a:cs typeface="+mn-cs"/>
              </a:rPr>
              <a:t> in a safe and effective manner.</a:t>
            </a:r>
            <a:endParaRPr lang="en-US" sz="1200" kern="1200" dirty="0">
              <a:solidFill>
                <a:schemeClr val="tx1"/>
              </a:solidFill>
              <a:effectLst/>
              <a:latin typeface="+mn-lt"/>
              <a:ea typeface="+mn-ea"/>
              <a:cs typeface="+mn-cs"/>
            </a:endParaRPr>
          </a:p>
          <a:p>
            <a:endParaRPr lang="en-US"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B932285F-1E0B-4953-A567-5684FF2D0DD3}" type="slidenum">
              <a:rPr lang="en-US" smtClean="0"/>
              <a:pPr/>
              <a:t>17</a:t>
            </a:fld>
            <a:endParaRPr lang="en-US" dirty="0"/>
          </a:p>
        </p:txBody>
      </p:sp>
    </p:spTree>
    <p:extLst>
      <p:ext uri="{BB962C8B-B14F-4D97-AF65-F5344CB8AC3E}">
        <p14:creationId xmlns:p14="http://schemas.microsoft.com/office/powerpoint/2010/main" val="4080137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every instance maintaining a safe flight path must be given priority over the noise profile. Successful integration of noise abatement profiles requires the pilot to be technically proficient and adequately trained, and focused on mission planning and execution.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32285F-1E0B-4953-A567-5684FF2D0DD3}" type="slidenum">
              <a:rPr lang="en-US" smtClean="0"/>
              <a:pPr/>
              <a:t>18</a:t>
            </a:fld>
            <a:endParaRPr lang="en-US" dirty="0"/>
          </a:p>
        </p:txBody>
      </p:sp>
    </p:spTree>
    <p:extLst>
      <p:ext uri="{BB962C8B-B14F-4D97-AF65-F5344CB8AC3E}">
        <p14:creationId xmlns:p14="http://schemas.microsoft.com/office/powerpoint/2010/main" val="2378859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There </a:t>
            </a:r>
            <a:r>
              <a:rPr lang="en-US" sz="1200" kern="1200" dirty="0">
                <a:solidFill>
                  <a:schemeClr val="tx1"/>
                </a:solidFill>
                <a:effectLst/>
                <a:latin typeface="+mn-lt"/>
                <a:ea typeface="+mn-ea"/>
                <a:cs typeface="+mn-cs"/>
              </a:rPr>
              <a:t>are several key considerations </a:t>
            </a:r>
            <a:r>
              <a:rPr lang="en-US" sz="1200" kern="1200" dirty="0" smtClean="0">
                <a:solidFill>
                  <a:schemeClr val="tx1"/>
                </a:solidFill>
                <a:effectLst/>
                <a:latin typeface="+mn-lt"/>
                <a:ea typeface="+mn-ea"/>
                <a:cs typeface="+mn-cs"/>
              </a:rPr>
              <a:t>a pilot</a:t>
            </a:r>
            <a:r>
              <a:rPr lang="en-US" sz="1200" kern="1200" baseline="0" dirty="0" smtClean="0">
                <a:solidFill>
                  <a:schemeClr val="tx1"/>
                </a:solidFill>
                <a:effectLst/>
                <a:latin typeface="+mn-lt"/>
                <a:ea typeface="+mn-ea"/>
                <a:cs typeface="+mn-cs"/>
              </a:rPr>
              <a:t> must </a:t>
            </a:r>
            <a:r>
              <a:rPr lang="en-US" sz="1200" kern="1200" dirty="0" smtClean="0">
                <a:solidFill>
                  <a:schemeClr val="tx1"/>
                </a:solidFill>
                <a:effectLst/>
                <a:latin typeface="+mn-lt"/>
                <a:ea typeface="+mn-ea"/>
                <a:cs typeface="+mn-cs"/>
              </a:rPr>
              <a:t>to </a:t>
            </a:r>
            <a:r>
              <a:rPr lang="en-US" sz="1200" kern="1200" dirty="0">
                <a:solidFill>
                  <a:schemeClr val="tx1"/>
                </a:solidFill>
                <a:effectLst/>
                <a:latin typeface="+mn-lt"/>
                <a:ea typeface="+mn-ea"/>
                <a:cs typeface="+mn-cs"/>
              </a:rPr>
              <a:t>address when modifying </a:t>
            </a:r>
            <a:r>
              <a:rPr lang="en-US" sz="1200" kern="1200" dirty="0" smtClean="0">
                <a:solidFill>
                  <a:schemeClr val="tx1"/>
                </a:solidFill>
                <a:effectLst/>
                <a:latin typeface="+mn-lt"/>
                <a:ea typeface="+mn-ea"/>
                <a:cs typeface="+mn-cs"/>
              </a:rPr>
              <a:t>a flight </a:t>
            </a:r>
            <a:r>
              <a:rPr lang="en-US" sz="1200" kern="1200" dirty="0">
                <a:solidFill>
                  <a:schemeClr val="tx1"/>
                </a:solidFill>
                <a:effectLst/>
                <a:latin typeface="+mn-lt"/>
                <a:ea typeface="+mn-ea"/>
                <a:cs typeface="+mn-cs"/>
              </a:rPr>
              <a:t>to reduce noise, including flyability, passenger acceptability, operational costs, routing and, last but not least, safety.  Typically, these considerations represent constraints on possible noise abatement </a:t>
            </a:r>
            <a:r>
              <a:rPr lang="en-US" sz="1200" kern="1200" dirty="0" smtClean="0">
                <a:solidFill>
                  <a:schemeClr val="tx1"/>
                </a:solidFill>
                <a:effectLst/>
                <a:latin typeface="+mn-lt"/>
                <a:ea typeface="+mn-ea"/>
                <a:cs typeface="+mn-cs"/>
              </a:rPr>
              <a:t>procedures.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reducing </a:t>
            </a:r>
            <a:r>
              <a:rPr lang="en-US" sz="1200" kern="1200" dirty="0" smtClean="0">
                <a:solidFill>
                  <a:schemeClr val="tx1"/>
                </a:solidFill>
                <a:effectLst/>
                <a:latin typeface="+mn-lt"/>
                <a:ea typeface="+mn-ea"/>
                <a:cs typeface="+mn-cs"/>
              </a:rPr>
              <a:t>noise on approach to a location, </a:t>
            </a:r>
            <a:r>
              <a:rPr lang="en-US" sz="1200" kern="1200" dirty="0">
                <a:solidFill>
                  <a:schemeClr val="tx1"/>
                </a:solidFill>
                <a:effectLst/>
                <a:latin typeface="+mn-lt"/>
                <a:ea typeface="+mn-ea"/>
                <a:cs typeface="+mn-cs"/>
              </a:rPr>
              <a:t>the primary tools in the Fly Neighborly toolkit are </a:t>
            </a:r>
            <a:r>
              <a:rPr lang="en-US" sz="1200" kern="1200" dirty="0" smtClean="0">
                <a:solidFill>
                  <a:schemeClr val="tx1"/>
                </a:solidFill>
                <a:effectLst/>
                <a:latin typeface="+mn-lt"/>
                <a:ea typeface="+mn-ea"/>
                <a:cs typeface="+mn-cs"/>
              </a:rPr>
              <a:t>routing changes, altitude, airspeed</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rate of climb and rate of descent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32285F-1E0B-4953-A567-5684FF2D0DD3}" type="slidenum">
              <a:rPr lang="en-US" smtClean="0"/>
              <a:pPr/>
              <a:t>19</a:t>
            </a:fld>
            <a:endParaRPr lang="en-US" dirty="0"/>
          </a:p>
        </p:txBody>
      </p:sp>
    </p:spTree>
    <p:extLst>
      <p:ext uri="{BB962C8B-B14F-4D97-AF65-F5344CB8AC3E}">
        <p14:creationId xmlns:p14="http://schemas.microsoft.com/office/powerpoint/2010/main" val="22531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Section presents an overview of the iFly</a:t>
            </a:r>
            <a:r>
              <a:rPr lang="en-US" sz="1200" kern="1200" baseline="0" dirty="0" smtClean="0">
                <a:solidFill>
                  <a:schemeClr val="tx1"/>
                </a:solidFill>
                <a:effectLst/>
                <a:latin typeface="+mn-lt"/>
                <a:ea typeface="+mn-ea"/>
                <a:cs typeface="+mn-cs"/>
              </a:rPr>
              <a:t>Quiet and Fly Neighborly initiatives</a:t>
            </a:r>
            <a:endParaRPr lang="en-US" sz="1200" kern="1200" dirty="0">
              <a:solidFill>
                <a:schemeClr val="tx1"/>
              </a:solidFill>
              <a:effectLst/>
              <a:latin typeface="+mn-lt"/>
              <a:ea typeface="+mn-ea"/>
              <a:cs typeface="+mn-cs"/>
            </a:endParaRPr>
          </a:p>
          <a:p>
            <a:endParaRPr lang="en-US"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B932285F-1E0B-4953-A567-5684FF2D0DD3}" type="slidenum">
              <a:rPr lang="en-US" smtClean="0"/>
              <a:pPr/>
              <a:t>2</a:t>
            </a:fld>
            <a:endParaRPr lang="en-US" dirty="0"/>
          </a:p>
        </p:txBody>
      </p:sp>
    </p:spTree>
    <p:extLst>
      <p:ext uri="{BB962C8B-B14F-4D97-AF65-F5344CB8AC3E}">
        <p14:creationId xmlns:p14="http://schemas.microsoft.com/office/powerpoint/2010/main" val="2963387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Pre-flight planning can help pilots integrate noise abatement considerations, when practical and safe. Once all factors of flight have been considered, pilots may be able to use recommended traffic patterns to avoid noise-sensitive areas.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diagram shows this for Pine Mountain Lake Airport in Groveland, CA.  The diagram shows specific flight paths to take to reduce noise in the area and also recommends that pilots avoid flight below 2000 feet in this area. </a:t>
            </a:r>
          </a:p>
        </p:txBody>
      </p:sp>
      <p:sp>
        <p:nvSpPr>
          <p:cNvPr id="4" name="Slide Number Placeholder 3"/>
          <p:cNvSpPr>
            <a:spLocks noGrp="1"/>
          </p:cNvSpPr>
          <p:nvPr>
            <p:ph type="sldNum" sz="quarter" idx="10"/>
          </p:nvPr>
        </p:nvSpPr>
        <p:spPr/>
        <p:txBody>
          <a:bodyPr/>
          <a:lstStyle/>
          <a:p>
            <a:fld id="{B932285F-1E0B-4953-A567-5684FF2D0DD3}" type="slidenum">
              <a:rPr lang="en-US" smtClean="0"/>
              <a:pPr/>
              <a:t>20</a:t>
            </a:fld>
            <a:endParaRPr lang="en-US" dirty="0"/>
          </a:p>
        </p:txBody>
      </p:sp>
    </p:spTree>
    <p:extLst>
      <p:ext uri="{BB962C8B-B14F-4D97-AF65-F5344CB8AC3E}">
        <p14:creationId xmlns:p14="http://schemas.microsoft.com/office/powerpoint/2010/main" val="2106006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One key suggestion for reducing noise is to fly higher – at a Fly Neighborly Altitude. </a:t>
            </a:r>
          </a:p>
          <a:p>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doubling of height or distance decreases the sound level directly under the flight path by 6–7 dB(A). Tripling the height or distance reduces the sound levels by approximately 10 dB(A).</a:t>
            </a:r>
          </a:p>
          <a:p>
            <a:r>
              <a:rPr lang="en-US" sz="1200" b="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F6A7417-50AC-4504-AF19-80FF8E28AD52}" type="slidenum">
              <a:rPr lang="en-US" smtClean="0"/>
              <a:t>21</a:t>
            </a:fld>
            <a:endParaRPr lang="en-US"/>
          </a:p>
        </p:txBody>
      </p:sp>
    </p:spTree>
    <p:extLst>
      <p:ext uri="{BB962C8B-B14F-4D97-AF65-F5344CB8AC3E}">
        <p14:creationId xmlns:p14="http://schemas.microsoft.com/office/powerpoint/2010/main" val="4078501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pPr marL="457200" lvl="1" indent="0">
              <a:buFont typeface="+mj-lt"/>
              <a:buNone/>
            </a:pPr>
            <a:r>
              <a:rPr lang="en-US" sz="1200" kern="1200" dirty="0" smtClean="0">
                <a:solidFill>
                  <a:schemeClr val="tx1"/>
                </a:solidFill>
                <a:effectLst/>
                <a:latin typeface="+mn-lt"/>
                <a:ea typeface="+mn-ea"/>
                <a:cs typeface="+mn-cs"/>
              </a:rPr>
              <a:t>Community </a:t>
            </a:r>
            <a:r>
              <a:rPr lang="en-US" sz="1200" kern="1200" dirty="0">
                <a:solidFill>
                  <a:schemeClr val="tx1"/>
                </a:solidFill>
                <a:effectLst/>
                <a:latin typeface="+mn-lt"/>
                <a:ea typeface="+mn-ea"/>
                <a:cs typeface="+mn-cs"/>
              </a:rPr>
              <a:t>annoyance is typically a function of both the level and the duration of a noise event.  Slower airspeeds can prove annoying even if BVI noise is reduced, and often higher airspeeds are preferred both acoustically and operationally.</a:t>
            </a:r>
          </a:p>
          <a:p>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32285F-1E0B-4953-A567-5684FF2D0DD3}" type="slidenum">
              <a:rPr lang="en-US" smtClean="0"/>
              <a:pPr/>
              <a:t>22</a:t>
            </a:fld>
            <a:endParaRPr lang="en-US" dirty="0"/>
          </a:p>
        </p:txBody>
      </p:sp>
    </p:spTree>
    <p:extLst>
      <p:ext uri="{BB962C8B-B14F-4D97-AF65-F5344CB8AC3E}">
        <p14:creationId xmlns:p14="http://schemas.microsoft.com/office/powerpoint/2010/main" val="200544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colored plots displayed here depict measured noise data for different climb angles for a constant speed 50 knot departure.  The lower left image is for a shallower 3 degree climb and the other images are for 6, 9 and 12 degree departures.  One can see the dramatic reduction in the high noise areas for increasing departure angles, indicated in </a:t>
            </a:r>
            <a:r>
              <a:rPr lang="en-US" dirty="0" smtClean="0"/>
              <a:t>red.</a:t>
            </a:r>
            <a:r>
              <a:rPr lang="en-US" baseline="0" dirty="0" smtClean="0"/>
              <a:t> </a:t>
            </a:r>
            <a:r>
              <a:rPr lang="en-US" dirty="0" smtClean="0"/>
              <a:t>  </a:t>
            </a:r>
            <a:r>
              <a:rPr lang="en-US" dirty="0"/>
              <a:t>Steeper take-offs greatly reduce the noise </a:t>
            </a:r>
            <a:r>
              <a:rPr lang="en-US" dirty="0" smtClean="0"/>
              <a:t>footprint, even with higher power. </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B932285F-1E0B-4953-A567-5684FF2D0DD3}" type="slidenum">
              <a:rPr lang="en-US" smtClean="0"/>
              <a:pPr/>
              <a:t>23</a:t>
            </a:fld>
            <a:endParaRPr lang="en-US" dirty="0"/>
          </a:p>
        </p:txBody>
      </p:sp>
    </p:spTree>
    <p:extLst>
      <p:ext uri="{BB962C8B-B14F-4D97-AF65-F5344CB8AC3E}">
        <p14:creationId xmlns:p14="http://schemas.microsoft.com/office/powerpoint/2010/main" val="3044984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During arrival operations, the approach phase is normally the helicopter’s loudest. Though power requirements are very low compared to cruise flight or take-off, BVI noise is dominant.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images displayed illustrate the difference between an optimized arrival profile (left) and a conventional 3 degree arrival profile (right).  The flight trajectories are depicted as the black lines.  The colored ground footprints depict the maximum noise levels.  You can see that the delayed initiation of descent and steeper angle on the left, results in less noise exposure, indicated by smaller red areas, on the ground than the 3 degree approach path. Staying higher longer will reduce noise. </a:t>
            </a:r>
          </a:p>
        </p:txBody>
      </p:sp>
      <p:sp>
        <p:nvSpPr>
          <p:cNvPr id="4" name="Slide Number Placeholder 3"/>
          <p:cNvSpPr>
            <a:spLocks noGrp="1"/>
          </p:cNvSpPr>
          <p:nvPr>
            <p:ph type="sldNum" sz="quarter" idx="10"/>
          </p:nvPr>
        </p:nvSpPr>
        <p:spPr/>
        <p:txBody>
          <a:bodyPr/>
          <a:lstStyle/>
          <a:p>
            <a:fld id="{B932285F-1E0B-4953-A567-5684FF2D0DD3}" type="slidenum">
              <a:rPr lang="en-US" smtClean="0"/>
              <a:pPr/>
              <a:t>24</a:t>
            </a:fld>
            <a:endParaRPr lang="en-US" dirty="0"/>
          </a:p>
        </p:txBody>
      </p:sp>
    </p:spTree>
    <p:extLst>
      <p:ext uri="{BB962C8B-B14F-4D97-AF65-F5344CB8AC3E}">
        <p14:creationId xmlns:p14="http://schemas.microsoft.com/office/powerpoint/2010/main" val="158544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section contains demonstrations</a:t>
            </a:r>
            <a:r>
              <a:rPr lang="en-US" sz="1200" kern="1200" baseline="0" dirty="0" smtClean="0">
                <a:solidFill>
                  <a:schemeClr val="tx1"/>
                </a:solidFill>
                <a:effectLst/>
                <a:latin typeface="+mn-lt"/>
                <a:ea typeface="+mn-ea"/>
                <a:cs typeface="+mn-cs"/>
              </a:rPr>
              <a:t> of the noise abatement techniques in the previous section</a:t>
            </a:r>
            <a:endParaRPr lang="en-US" sz="1200" kern="1200" dirty="0">
              <a:solidFill>
                <a:schemeClr val="tx1"/>
              </a:solidFill>
              <a:effectLst/>
              <a:latin typeface="+mn-lt"/>
              <a:ea typeface="+mn-ea"/>
              <a:cs typeface="+mn-cs"/>
            </a:endParaRPr>
          </a:p>
          <a:p>
            <a:endParaRPr lang="en-US"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B932285F-1E0B-4953-A567-5684FF2D0DD3}" type="slidenum">
              <a:rPr lang="en-US" smtClean="0"/>
              <a:pPr/>
              <a:t>25</a:t>
            </a:fld>
            <a:endParaRPr lang="en-US" dirty="0"/>
          </a:p>
        </p:txBody>
      </p:sp>
    </p:spTree>
    <p:extLst>
      <p:ext uri="{BB962C8B-B14F-4D97-AF65-F5344CB8AC3E}">
        <p14:creationId xmlns:p14="http://schemas.microsoft.com/office/powerpoint/2010/main" val="730435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https://www.youtube.com/playlist?list=PLm_7Y91JGJbvtzBPAuHMHOjX3riok_B2K</a:t>
            </a:r>
          </a:p>
          <a:p>
            <a:endParaRPr lang="en-US" dirty="0"/>
          </a:p>
        </p:txBody>
      </p:sp>
      <p:sp>
        <p:nvSpPr>
          <p:cNvPr id="4" name="Slide Number Placeholder 3"/>
          <p:cNvSpPr>
            <a:spLocks noGrp="1"/>
          </p:cNvSpPr>
          <p:nvPr>
            <p:ph type="sldNum" sz="quarter" idx="10"/>
          </p:nvPr>
        </p:nvSpPr>
        <p:spPr/>
        <p:txBody>
          <a:bodyPr/>
          <a:lstStyle/>
          <a:p>
            <a:fld id="{1F6A7417-50AC-4504-AF19-80FF8E28AD52}" type="slidenum">
              <a:rPr lang="en-US" smtClean="0"/>
              <a:t>26</a:t>
            </a:fld>
            <a:endParaRPr lang="en-US"/>
          </a:p>
        </p:txBody>
      </p:sp>
    </p:spTree>
    <p:extLst>
      <p:ext uri="{BB962C8B-B14F-4D97-AF65-F5344CB8AC3E}">
        <p14:creationId xmlns:p14="http://schemas.microsoft.com/office/powerpoint/2010/main" val="3083678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Community noise animation shows the noise footprint for flights at different altitudes: the standard altitude of 500 to 600 feet and the “Fly Neighborly” altitude of 1500 to 1800 feet. The projection is a bird’s eye view of the aircraft on its flight path, viewed from an oblique angle.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the fly neighborly altitude, the aircraft’s noise footprint may spread out but it’s at much reduced levels.  </a:t>
            </a:r>
          </a:p>
          <a:p>
            <a:endParaRPr lang="en-US" dirty="0"/>
          </a:p>
        </p:txBody>
      </p:sp>
      <p:sp>
        <p:nvSpPr>
          <p:cNvPr id="4" name="Slide Number Placeholder 3"/>
          <p:cNvSpPr>
            <a:spLocks noGrp="1"/>
          </p:cNvSpPr>
          <p:nvPr>
            <p:ph type="sldNum" sz="quarter" idx="10"/>
          </p:nvPr>
        </p:nvSpPr>
        <p:spPr/>
        <p:txBody>
          <a:bodyPr/>
          <a:lstStyle/>
          <a:p>
            <a:fld id="{1F6A7417-50AC-4504-AF19-80FF8E28AD52}" type="slidenum">
              <a:rPr lang="en-US" smtClean="0"/>
              <a:t>27</a:t>
            </a:fld>
            <a:endParaRPr lang="en-US"/>
          </a:p>
        </p:txBody>
      </p:sp>
    </p:spTree>
    <p:extLst>
      <p:ext uri="{BB962C8B-B14F-4D97-AF65-F5344CB8AC3E}">
        <p14:creationId xmlns:p14="http://schemas.microsoft.com/office/powerpoint/2010/main" val="2230572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visualization depicts an approach into Palm Beach International from the South. One can see the noise footprint on the community.  The inset in the lower left shows a synchronized eagle eye view of the footprint.  The pilot is limited to a 600 ft. maximum flight altitude over the shoreline.  The aircraft is decelerated to 100 knots over the bay to allow for a lower speed steady flight over the densely populated community.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pilot executes a steady state right turn on final approach to minimize noise emission, before the final deceleration during the last portion of the turn into the airfield.</a:t>
            </a:r>
          </a:p>
          <a:p>
            <a:endParaRPr lang="en-US" dirty="0"/>
          </a:p>
        </p:txBody>
      </p:sp>
      <p:sp>
        <p:nvSpPr>
          <p:cNvPr id="4" name="Slide Number Placeholder 3"/>
          <p:cNvSpPr>
            <a:spLocks noGrp="1"/>
          </p:cNvSpPr>
          <p:nvPr>
            <p:ph type="sldNum" sz="quarter" idx="10"/>
          </p:nvPr>
        </p:nvSpPr>
        <p:spPr/>
        <p:txBody>
          <a:bodyPr/>
          <a:lstStyle/>
          <a:p>
            <a:fld id="{1F6A7417-50AC-4504-AF19-80FF8E28AD52}" type="slidenum">
              <a:rPr lang="en-US" smtClean="0"/>
              <a:t>28</a:t>
            </a:fld>
            <a:endParaRPr lang="en-US"/>
          </a:p>
        </p:txBody>
      </p:sp>
    </p:spTree>
    <p:extLst>
      <p:ext uri="{BB962C8B-B14F-4D97-AF65-F5344CB8AC3E}">
        <p14:creationId xmlns:p14="http://schemas.microsoft.com/office/powerpoint/2010/main" val="3959298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demonstration shows the affected</a:t>
            </a:r>
            <a:r>
              <a:rPr lang="en-US" baseline="0" dirty="0" smtClean="0"/>
              <a:t> area and noise footprint for two different types of approach – a standard approach with shallow descent against a fly neighborly approach with a steeper descent angle.</a:t>
            </a:r>
            <a:endParaRPr lang="en-US" dirty="0" smtClean="0"/>
          </a:p>
          <a:p>
            <a:endParaRPr lang="en-US" dirty="0"/>
          </a:p>
        </p:txBody>
      </p:sp>
      <p:sp>
        <p:nvSpPr>
          <p:cNvPr id="4" name="Slide Number Placeholder 3"/>
          <p:cNvSpPr>
            <a:spLocks noGrp="1"/>
          </p:cNvSpPr>
          <p:nvPr>
            <p:ph type="sldNum" sz="quarter" idx="10"/>
          </p:nvPr>
        </p:nvSpPr>
        <p:spPr/>
        <p:txBody>
          <a:bodyPr/>
          <a:lstStyle/>
          <a:p>
            <a:fld id="{1F6A7417-50AC-4504-AF19-80FF8E28AD52}" type="slidenum">
              <a:rPr lang="en-US" smtClean="0"/>
              <a:t>29</a:t>
            </a:fld>
            <a:endParaRPr lang="en-US"/>
          </a:p>
        </p:txBody>
      </p:sp>
    </p:spTree>
    <p:extLst>
      <p:ext uri="{BB962C8B-B14F-4D97-AF65-F5344CB8AC3E}">
        <p14:creationId xmlns:p14="http://schemas.microsoft.com/office/powerpoint/2010/main" val="315075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iFlyQuiet initiative was created to address helicopter noise issues in a consistent and ongoing manner through community outreach and engagement.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part of iFlyQuiet, Helicopter Association International (HAI) along with the FAA and helicopter operators, are working to establish more consistent dialogue with communities that may be affected by helicopter noise and educate the public about the steps operators are taking to reduce noise.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inherent part of iFlyQuiet community outreach should be a commitment to Fly Neighborly noise abatement procedures.</a:t>
            </a:r>
          </a:p>
        </p:txBody>
      </p:sp>
      <p:sp>
        <p:nvSpPr>
          <p:cNvPr id="4" name="Slide Number Placeholder 3"/>
          <p:cNvSpPr>
            <a:spLocks noGrp="1"/>
          </p:cNvSpPr>
          <p:nvPr>
            <p:ph type="sldNum" sz="quarter" idx="10"/>
          </p:nvPr>
        </p:nvSpPr>
        <p:spPr/>
        <p:txBody>
          <a:bodyPr/>
          <a:lstStyle/>
          <a:p>
            <a:fld id="{B932285F-1E0B-4953-A567-5684FF2D0DD3}" type="slidenum">
              <a:rPr lang="en-US" smtClean="0"/>
              <a:pPr/>
              <a:t>3</a:t>
            </a:fld>
            <a:endParaRPr lang="en-US" dirty="0"/>
          </a:p>
        </p:txBody>
      </p:sp>
    </p:spTree>
    <p:extLst>
      <p:ext uri="{BB962C8B-B14F-4D97-AF65-F5344CB8AC3E}">
        <p14:creationId xmlns:p14="http://schemas.microsoft.com/office/powerpoint/2010/main" val="1370443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visualization compares the left and right hand turn noise footprints for steady state, accelerating, and decelerating flight.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Left hand turns are in the top row, and right hand turns are in the bottom row.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Here you can see an acoustic visualization of the ground footprints. When making a left turn, noise is projected to the right. When making a right turn, noise is projected slightly to the left.</a:t>
            </a:r>
          </a:p>
          <a:p>
            <a:r>
              <a:rPr lang="en-US" sz="1200" kern="1200" dirty="0" smtClean="0">
                <a:solidFill>
                  <a:schemeClr val="tx1"/>
                </a:solidFill>
                <a:latin typeface="+mn-lt"/>
                <a:ea typeface="+mn-ea"/>
                <a:cs typeface="+mn-cs"/>
              </a:rPr>
              <a:t> </a:t>
            </a:r>
          </a:p>
          <a:p>
            <a:r>
              <a:rPr lang="en-US" sz="1200" dirty="0" smtClean="0">
                <a:solidFill>
                  <a:schemeClr val="tx1"/>
                </a:solidFill>
                <a:latin typeface="Arial" panose="020B0604020202020204" pitchFamily="34" charset="0"/>
                <a:cs typeface="Arial" panose="020B0604020202020204" pitchFamily="34" charset="0"/>
              </a:rPr>
              <a:t>In general turning AWAY from the advancing blade is quieter than turning into it.</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Pilots may consider this when designing optimal routes</a:t>
            </a:r>
          </a:p>
        </p:txBody>
      </p:sp>
      <p:sp>
        <p:nvSpPr>
          <p:cNvPr id="4" name="Slide Number Placeholder 3"/>
          <p:cNvSpPr>
            <a:spLocks noGrp="1"/>
          </p:cNvSpPr>
          <p:nvPr>
            <p:ph type="sldNum" sz="quarter" idx="10"/>
          </p:nvPr>
        </p:nvSpPr>
        <p:spPr/>
        <p:txBody>
          <a:bodyPr/>
          <a:lstStyle/>
          <a:p>
            <a:fld id="{B932285F-1E0B-4953-A567-5684FF2D0DD3}" type="slidenum">
              <a:rPr lang="en-US" smtClean="0"/>
              <a:pPr/>
              <a:t>30</a:t>
            </a:fld>
            <a:endParaRPr lang="en-US" dirty="0"/>
          </a:p>
        </p:txBody>
      </p:sp>
    </p:spTree>
    <p:extLst>
      <p:ext uri="{BB962C8B-B14F-4D97-AF65-F5344CB8AC3E}">
        <p14:creationId xmlns:p14="http://schemas.microsoft.com/office/powerpoint/2010/main" val="3292933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this video you can see how, during right turns, the noise is projected off to the left.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Something to note in this video is that the noise scale in these Bell 407 animations are slightly different from the graphics shown previously for the Bell 430.  Here red represents 70 dB and blue represents 45 dB, but the concepts are the same.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animation can help a pilot visually improve situational awareness of the helicopter noise footprint and learn to inherently apply fly neighborly techniques in daily operations.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 video, you can see that as the pilot turns out on the water, he is trying to keep the red noise area over the water until the aircraft crosses down over the south end of Palm Beach. </a:t>
            </a:r>
          </a:p>
          <a:p>
            <a:endParaRPr lang="en-US" dirty="0"/>
          </a:p>
        </p:txBody>
      </p:sp>
      <p:sp>
        <p:nvSpPr>
          <p:cNvPr id="4" name="Slide Number Placeholder 3"/>
          <p:cNvSpPr>
            <a:spLocks noGrp="1"/>
          </p:cNvSpPr>
          <p:nvPr>
            <p:ph type="sldNum" sz="quarter" idx="10"/>
          </p:nvPr>
        </p:nvSpPr>
        <p:spPr/>
        <p:txBody>
          <a:bodyPr/>
          <a:lstStyle/>
          <a:p>
            <a:fld id="{1F6A7417-50AC-4504-AF19-80FF8E28AD52}" type="slidenum">
              <a:rPr lang="en-US" smtClean="0"/>
              <a:t>31</a:t>
            </a:fld>
            <a:endParaRPr lang="en-US"/>
          </a:p>
        </p:txBody>
      </p:sp>
    </p:spTree>
    <p:extLst>
      <p:ext uri="{BB962C8B-B14F-4D97-AF65-F5344CB8AC3E}">
        <p14:creationId xmlns:p14="http://schemas.microsoft.com/office/powerpoint/2010/main" val="1984995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an S-76 approach to East Hampton NY.  As you watch the acoustic footprint overlaid on the view out the cockpit window, you will also hear recorded sounds in the community from this flight as the vehicle passes over four recording stations.  This shows the</a:t>
            </a:r>
            <a:r>
              <a:rPr lang="en-US" baseline="0" dirty="0" smtClean="0"/>
              <a:t> differences in the sound of the noise received on the ground during the different phases of flight.</a:t>
            </a:r>
            <a:endParaRPr lang="en-US" dirty="0" smtClean="0"/>
          </a:p>
          <a:p>
            <a:endParaRPr lang="en-US" dirty="0"/>
          </a:p>
        </p:txBody>
      </p:sp>
      <p:sp>
        <p:nvSpPr>
          <p:cNvPr id="4" name="Slide Number Placeholder 3"/>
          <p:cNvSpPr>
            <a:spLocks noGrp="1"/>
          </p:cNvSpPr>
          <p:nvPr>
            <p:ph type="sldNum" sz="quarter" idx="10"/>
          </p:nvPr>
        </p:nvSpPr>
        <p:spPr/>
        <p:txBody>
          <a:bodyPr/>
          <a:lstStyle/>
          <a:p>
            <a:fld id="{1F6A7417-50AC-4504-AF19-80FF8E28AD52}" type="slidenum">
              <a:rPr lang="en-US" smtClean="0"/>
              <a:t>32</a:t>
            </a:fld>
            <a:endParaRPr lang="en-US"/>
          </a:p>
        </p:txBody>
      </p:sp>
    </p:spTree>
    <p:extLst>
      <p:ext uri="{BB962C8B-B14F-4D97-AF65-F5344CB8AC3E}">
        <p14:creationId xmlns:p14="http://schemas.microsoft.com/office/powerpoint/2010/main" val="3710255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kern="1200" baseline="0" dirty="0" smtClean="0">
                <a:solidFill>
                  <a:schemeClr val="tx1"/>
                </a:solidFill>
                <a:effectLst/>
              </a:rPr>
              <a:t>This section contains a review of the considerations and issues pilots encounter when implementing a Fly Neighborly program</a:t>
            </a:r>
            <a:endParaRPr lang="en-US"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B932285F-1E0B-4953-A567-5684FF2D0DD3}" type="slidenum">
              <a:rPr lang="en-US" smtClean="0"/>
              <a:pPr/>
              <a:t>33</a:t>
            </a:fld>
            <a:endParaRPr lang="en-US" dirty="0"/>
          </a:p>
        </p:txBody>
      </p:sp>
    </p:spTree>
    <p:extLst>
      <p:ext uri="{BB962C8B-B14F-4D97-AF65-F5344CB8AC3E}">
        <p14:creationId xmlns:p14="http://schemas.microsoft.com/office/powerpoint/2010/main" val="3954957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hope you found this course both interesting and informative and that it will prove useful to you in addressing your noise issues.  </a:t>
            </a:r>
            <a:r>
              <a:rPr lang="en-US" sz="1200" kern="1200">
                <a:solidFill>
                  <a:schemeClr val="tx1"/>
                </a:solidFill>
                <a:effectLst/>
                <a:latin typeface="+mn-lt"/>
                <a:ea typeface="+mn-ea"/>
                <a:cs typeface="+mn-cs"/>
              </a:rPr>
              <a:t>As always, fly safe out there.</a:t>
            </a: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32285F-1E0B-4953-A567-5684FF2D0DD3}" type="slidenum">
              <a:rPr lang="en-US" smtClean="0"/>
              <a:pPr/>
              <a:t>35</a:t>
            </a:fld>
            <a:endParaRPr lang="en-US" dirty="0"/>
          </a:p>
        </p:txBody>
      </p:sp>
    </p:spTree>
    <p:extLst>
      <p:ext uri="{BB962C8B-B14F-4D97-AF65-F5344CB8AC3E}">
        <p14:creationId xmlns:p14="http://schemas.microsoft.com/office/powerpoint/2010/main" val="251343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Fly Neighborly is a voluntary noise reduction program applying a holistic approach to the mitigation of helicopter noise </a:t>
            </a:r>
            <a:r>
              <a:rPr lang="en-US" sz="1200" kern="1200" dirty="0" smtClean="0">
                <a:solidFill>
                  <a:schemeClr val="tx1"/>
                </a:solidFill>
                <a:effectLst/>
                <a:latin typeface="+mn-lt"/>
                <a:ea typeface="+mn-ea"/>
                <a:cs typeface="+mn-cs"/>
              </a:rPr>
              <a:t>issues.  It employs </a:t>
            </a:r>
            <a:r>
              <a:rPr lang="en-US" sz="1200" kern="1200" dirty="0">
                <a:solidFill>
                  <a:schemeClr val="tx1"/>
                </a:solidFill>
                <a:effectLst/>
                <a:latin typeface="+mn-lt"/>
                <a:ea typeface="+mn-ea"/>
                <a:cs typeface="+mn-cs"/>
              </a:rPr>
              <a:t>noise abatement flight procedures, judicious route planning and effective community outreach to foster better relationships between communities and helicopter operators.</a:t>
            </a:r>
          </a:p>
          <a:p>
            <a:r>
              <a:rPr lang="en-US" sz="1200" kern="1200" dirty="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program dates back to the early 1980’s when the first Fly Neighborly Guidelines were developed and published.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current program is based on 40+ years of helicopter noise testing by manufacturers and government research organizations.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Formal training programs for pilots</a:t>
            </a:r>
            <a:r>
              <a:rPr lang="en-US" sz="1200" kern="1200" baseline="0" dirty="0" smtClean="0">
                <a:solidFill>
                  <a:schemeClr val="tx1"/>
                </a:solidFill>
                <a:effectLst/>
                <a:latin typeface="+mn-lt"/>
                <a:ea typeface="+mn-ea"/>
                <a:cs typeface="+mn-cs"/>
              </a:rPr>
              <a:t> and operators </a:t>
            </a:r>
            <a:r>
              <a:rPr lang="en-US" sz="1200" kern="1200" dirty="0" smtClean="0">
                <a:solidFill>
                  <a:schemeClr val="tx1"/>
                </a:solidFill>
                <a:effectLst/>
                <a:latin typeface="+mn-lt"/>
                <a:ea typeface="+mn-ea"/>
                <a:cs typeface="+mn-cs"/>
              </a:rPr>
              <a:t>are available through both FAA-WINGS and HAI.</a:t>
            </a:r>
            <a:endParaRPr lang="en-US" dirty="0"/>
          </a:p>
        </p:txBody>
      </p:sp>
      <p:sp>
        <p:nvSpPr>
          <p:cNvPr id="4" name="Slide Number Placeholder 3"/>
          <p:cNvSpPr>
            <a:spLocks noGrp="1"/>
          </p:cNvSpPr>
          <p:nvPr>
            <p:ph type="sldNum" sz="quarter" idx="10"/>
          </p:nvPr>
        </p:nvSpPr>
        <p:spPr/>
        <p:txBody>
          <a:bodyPr/>
          <a:lstStyle/>
          <a:p>
            <a:fld id="{B932285F-1E0B-4953-A567-5684FF2D0DD3}" type="slidenum">
              <a:rPr lang="en-US" smtClean="0"/>
              <a:pPr/>
              <a:t>4</a:t>
            </a:fld>
            <a:endParaRPr lang="en-US" dirty="0"/>
          </a:p>
        </p:txBody>
      </p:sp>
    </p:spTree>
    <p:extLst>
      <p:ext uri="{BB962C8B-B14F-4D97-AF65-F5344CB8AC3E}">
        <p14:creationId xmlns:p14="http://schemas.microsoft.com/office/powerpoint/2010/main" val="3334833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Fly Neighborly research was conducted with the goal of understanding the acoustics of different helicopter maneuvering conditions</a:t>
            </a:r>
            <a:r>
              <a:rPr lang="en-US" baseline="0" dirty="0" smtClean="0"/>
              <a:t> – using a scientific and quantitative approach</a:t>
            </a:r>
            <a:endParaRPr lang="en-US" dirty="0"/>
          </a:p>
        </p:txBody>
      </p:sp>
      <p:sp>
        <p:nvSpPr>
          <p:cNvPr id="4" name="Slide Number Placeholder 3"/>
          <p:cNvSpPr>
            <a:spLocks noGrp="1"/>
          </p:cNvSpPr>
          <p:nvPr>
            <p:ph type="sldNum" sz="quarter" idx="10"/>
          </p:nvPr>
        </p:nvSpPr>
        <p:spPr/>
        <p:txBody>
          <a:bodyPr/>
          <a:lstStyle/>
          <a:p>
            <a:fld id="{1F6A7417-50AC-4504-AF19-80FF8E28AD52}" type="slidenum">
              <a:rPr lang="en-US" smtClean="0"/>
              <a:t>5</a:t>
            </a:fld>
            <a:endParaRPr lang="en-US"/>
          </a:p>
        </p:txBody>
      </p:sp>
    </p:spTree>
    <p:extLst>
      <p:ext uri="{BB962C8B-B14F-4D97-AF65-F5344CB8AC3E}">
        <p14:creationId xmlns:p14="http://schemas.microsoft.com/office/powerpoint/2010/main" val="373875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Fly Neighborly</a:t>
            </a:r>
            <a:r>
              <a:rPr lang="en-US" sz="1200" kern="1200" baseline="0" dirty="0" smtClean="0">
                <a:solidFill>
                  <a:schemeClr val="tx1"/>
                </a:solidFill>
                <a:latin typeface="+mn-lt"/>
                <a:ea typeface="+mn-ea"/>
                <a:cs typeface="+mn-cs"/>
              </a:rPr>
              <a:t> is supported by the HAI Fly Neighborly Environmental Committee, with individual members from government, academia and helicopter operator organizations, both within the US and abroad.</a:t>
            </a:r>
          </a:p>
          <a:p>
            <a:r>
              <a:rPr lang="en-US" sz="1200" kern="1200" baseline="0" dirty="0" smtClean="0">
                <a:solidFill>
                  <a:schemeClr val="tx1"/>
                </a:solidFill>
                <a:latin typeface="+mn-lt"/>
                <a:ea typeface="+mn-ea"/>
                <a:cs typeface="+mn-cs"/>
              </a:rPr>
              <a:t>The committee and program also have the support of the FAA, NASA, DOD, Volpe Center, the Vertical Flight Society, and Academic Institutions such as Penn State.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32285F-1E0B-4953-A567-5684FF2D0DD3}" type="slidenum">
              <a:rPr lang="en-US" smtClean="0"/>
              <a:pPr/>
              <a:t>6</a:t>
            </a:fld>
            <a:endParaRPr lang="en-US" dirty="0"/>
          </a:p>
        </p:txBody>
      </p:sp>
    </p:spTree>
    <p:extLst>
      <p:ext uri="{BB962C8B-B14F-4D97-AF65-F5344CB8AC3E}">
        <p14:creationId xmlns:p14="http://schemas.microsoft.com/office/powerpoint/2010/main" val="325494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Section presents some basic information on sound level measurement and perception</a:t>
            </a:r>
            <a:endParaRPr lang="en-US"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B932285F-1E0B-4953-A567-5684FF2D0DD3}" type="slidenum">
              <a:rPr lang="en-US" smtClean="0"/>
              <a:pPr/>
              <a:t>7</a:t>
            </a:fld>
            <a:endParaRPr lang="en-US" dirty="0"/>
          </a:p>
        </p:txBody>
      </p:sp>
    </p:spTree>
    <p:extLst>
      <p:ext uri="{BB962C8B-B14F-4D97-AF65-F5344CB8AC3E}">
        <p14:creationId xmlns:p14="http://schemas.microsoft.com/office/powerpoint/2010/main" val="1925319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Sound is commonly measured and reported units of a decibel – abbreviated dB</a:t>
            </a: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decibel scale is a </a:t>
            </a:r>
            <a:r>
              <a:rPr lang="en-US" sz="1200" kern="1200" dirty="0" smtClean="0">
                <a:solidFill>
                  <a:schemeClr val="tx1"/>
                </a:solidFill>
                <a:effectLst/>
                <a:latin typeface="+mn-lt"/>
                <a:ea typeface="+mn-ea"/>
                <a:cs typeface="+mn-cs"/>
              </a:rPr>
              <a:t>logarithmic scale, </a:t>
            </a:r>
            <a:r>
              <a:rPr lang="en-US" sz="1200" b="0" i="0" kern="1200" dirty="0" smtClean="0">
                <a:solidFill>
                  <a:schemeClr val="tx1"/>
                </a:solidFill>
                <a:effectLst/>
                <a:latin typeface="+mn-lt"/>
                <a:ea typeface="+mn-ea"/>
                <a:cs typeface="+mn-cs"/>
              </a:rPr>
              <a:t>it works in a different way to the scale on a ruler, which is a </a:t>
            </a:r>
            <a:r>
              <a:rPr lang="en-US" sz="1200" b="0" i="1" kern="1200" dirty="0" smtClean="0">
                <a:solidFill>
                  <a:schemeClr val="tx1"/>
                </a:solidFill>
                <a:effectLst/>
                <a:latin typeface="+mn-lt"/>
                <a:ea typeface="+mn-ea"/>
                <a:cs typeface="+mn-cs"/>
              </a:rPr>
              <a:t>linear </a:t>
            </a:r>
            <a:r>
              <a:rPr lang="en-US" sz="1200" b="0" i="0" kern="1200" dirty="0" smtClean="0">
                <a:solidFill>
                  <a:schemeClr val="tx1"/>
                </a:solidFill>
                <a:effectLst/>
                <a:latin typeface="+mn-lt"/>
                <a:ea typeface="+mn-ea"/>
                <a:cs typeface="+mn-cs"/>
              </a:rPr>
              <a:t>scale. </a:t>
            </a:r>
          </a:p>
          <a:p>
            <a:r>
              <a:rPr lang="en-US" sz="1200" b="0" i="0" kern="1200" dirty="0" smtClean="0">
                <a:solidFill>
                  <a:schemeClr val="tx1"/>
                </a:solidFill>
                <a:effectLst/>
                <a:latin typeface="+mn-lt"/>
                <a:ea typeface="+mn-ea"/>
                <a:cs typeface="+mn-cs"/>
              </a:rPr>
              <a:t>The logarithmic decibel scale goes up in powers of ten: every increase of 10dB on the scale is equivalent to a 10-fold increase in sound intensity.</a:t>
            </a:r>
          </a:p>
          <a:p>
            <a:r>
              <a:rPr lang="en-US" sz="1200" b="0" i="0" kern="1200" dirty="0" smtClean="0">
                <a:solidFill>
                  <a:schemeClr val="tx1"/>
                </a:solidFill>
                <a:effectLst/>
                <a:latin typeface="+mn-lt"/>
                <a:ea typeface="+mn-ea"/>
                <a:cs typeface="+mn-cs"/>
              </a:rPr>
              <a:t>That means a sound of 50dB is 10 times more intense than a sound of 40dB</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slide shows some common sound</a:t>
            </a:r>
            <a:r>
              <a:rPr lang="en-US" sz="1200" b="0" i="0" kern="1200" baseline="0" dirty="0" smtClean="0">
                <a:solidFill>
                  <a:schemeClr val="tx1"/>
                </a:solidFill>
                <a:effectLst/>
                <a:latin typeface="+mn-lt"/>
                <a:ea typeface="+mn-ea"/>
                <a:cs typeface="+mn-cs"/>
              </a:rPr>
              <a:t> indoor and outdoor sound levels.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6A7417-50AC-4504-AF19-80FF8E28AD52}" type="slidenum">
              <a:rPr lang="en-US" smtClean="0"/>
              <a:t>8</a:t>
            </a:fld>
            <a:endParaRPr lang="en-US"/>
          </a:p>
        </p:txBody>
      </p:sp>
    </p:spTree>
    <p:extLst>
      <p:ext uri="{BB962C8B-B14F-4D97-AF65-F5344CB8AC3E}">
        <p14:creationId xmlns:p14="http://schemas.microsoft.com/office/powerpoint/2010/main" val="365321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But how does all this translate into "loudness"—what we actually feel about the volume of a sound? </a:t>
            </a:r>
          </a:p>
          <a:p>
            <a:r>
              <a:rPr lang="en-US" sz="1200" b="0" i="0" kern="1200" dirty="0" smtClean="0">
                <a:solidFill>
                  <a:schemeClr val="tx1"/>
                </a:solidFill>
                <a:effectLst/>
                <a:latin typeface="+mn-lt"/>
                <a:ea typeface="+mn-ea"/>
                <a:cs typeface="+mn-cs"/>
              </a:rPr>
              <a:t>In general, we can say that a 3 dB increase or decrease in sound would</a:t>
            </a:r>
            <a:r>
              <a:rPr lang="en-US" sz="1200" b="0" i="0" kern="1200" baseline="0" dirty="0" smtClean="0">
                <a:solidFill>
                  <a:schemeClr val="tx1"/>
                </a:solidFill>
                <a:effectLst/>
                <a:latin typeface="+mn-lt"/>
                <a:ea typeface="+mn-ea"/>
                <a:cs typeface="+mn-cs"/>
              </a:rPr>
              <a:t> be just noticeable, whereas a</a:t>
            </a:r>
            <a:r>
              <a:rPr lang="en-US" sz="1200" b="0" i="0" kern="1200" dirty="0" smtClean="0">
                <a:solidFill>
                  <a:schemeClr val="tx1"/>
                </a:solidFill>
                <a:effectLst/>
                <a:latin typeface="+mn-lt"/>
                <a:ea typeface="+mn-ea"/>
                <a:cs typeface="+mn-cs"/>
              </a:rPr>
              <a:t> 10dB increase would feel roughly like a doubling in loudness.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F6A7417-50AC-4504-AF19-80FF8E28AD52}" type="slidenum">
              <a:rPr lang="en-US" smtClean="0"/>
              <a:t>9</a:t>
            </a:fld>
            <a:endParaRPr lang="en-US"/>
          </a:p>
        </p:txBody>
      </p:sp>
    </p:spTree>
    <p:extLst>
      <p:ext uri="{BB962C8B-B14F-4D97-AF65-F5344CB8AC3E}">
        <p14:creationId xmlns:p14="http://schemas.microsoft.com/office/powerpoint/2010/main" val="3052040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4"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solidFill>
                <a:prstClr val="white"/>
              </a:solidFill>
            </a:endParaRPr>
          </a:p>
        </p:txBody>
      </p:sp>
      <p:sp>
        <p:nvSpPr>
          <p:cNvPr id="8" name="Rectangle 7"/>
          <p:cNvSpPr/>
          <p:nvPr/>
        </p:nvSpPr>
        <p:spPr>
          <a:xfrm>
            <a:off x="14"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solidFill>
                <a:prstClr val="white"/>
              </a:solidFill>
            </a:endParaRPr>
          </a:p>
        </p:txBody>
      </p:sp>
      <p:sp>
        <p:nvSpPr>
          <p:cNvPr id="2" name="Title 1"/>
          <p:cNvSpPr>
            <a:spLocks noGrp="1"/>
          </p:cNvSpPr>
          <p:nvPr>
            <p:ph type="ctrTitle"/>
          </p:nvPr>
        </p:nvSpPr>
        <p:spPr>
          <a:xfrm>
            <a:off x="822960" y="863175"/>
            <a:ext cx="7543800" cy="2380660"/>
          </a:xfrm>
        </p:spPr>
        <p:txBody>
          <a:bodyPr anchor="b">
            <a:normAutofit/>
          </a:bodyPr>
          <a:lstStyle>
            <a:lvl1pPr algn="l">
              <a:lnSpc>
                <a:spcPct val="85000"/>
              </a:lnSpc>
              <a:defRPr sz="4500" spc="-28"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350" cap="all" spc="113" baseline="0">
                <a:solidFill>
                  <a:schemeClr val="tx2"/>
                </a:solidFill>
                <a:latin typeface="Calibri Light" panose="020F0302020204030204" pitchFamily="34" charset="0"/>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dirty="0"/>
              <a:t>Click to edit Master subtitle style</a:t>
            </a:r>
          </a:p>
        </p:txBody>
      </p:sp>
      <p:sp>
        <p:nvSpPr>
          <p:cNvPr id="4" name="Date Placeholder 3"/>
          <p:cNvSpPr>
            <a:spLocks noGrp="1"/>
          </p:cNvSpPr>
          <p:nvPr>
            <p:ph type="dt" sz="half" idx="10"/>
          </p:nvPr>
        </p:nvSpPr>
        <p:spPr/>
        <p:txBody>
          <a:bodyPr/>
          <a:lstStyle/>
          <a:p>
            <a:fld id="{1ABCDA6D-B334-4FC6-A357-D202502D4FEC}" type="datetime1">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6200" r="47911"/>
          <a:stretch/>
        </p:blipFill>
        <p:spPr>
          <a:xfrm>
            <a:off x="85726" y="33745"/>
            <a:ext cx="820018" cy="802628"/>
          </a:xfrm>
          <a:prstGeom prst="rect">
            <a:avLst/>
          </a:prstGeom>
        </p:spPr>
      </p:pic>
      <p:pic>
        <p:nvPicPr>
          <p:cNvPr id="11" name="Picture 10">
            <a:extLst>
              <a:ext uri="{FF2B5EF4-FFF2-40B4-BE49-F238E27FC236}">
                <a16:creationId xmlns:a16="http://schemas.microsoft.com/office/drawing/2014/main" id="{53DB6B2C-7815-3C45-9BC1-C29603436E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5199" y="4834924"/>
            <a:ext cx="1573593" cy="274252"/>
          </a:xfrm>
          <a:prstGeom prst="rect">
            <a:avLst/>
          </a:prstGeom>
        </p:spPr>
      </p:pic>
    </p:spTree>
    <p:extLst>
      <p:ext uri="{BB962C8B-B14F-4D97-AF65-F5344CB8AC3E}">
        <p14:creationId xmlns:p14="http://schemas.microsoft.com/office/powerpoint/2010/main" val="118282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3" y="4800600"/>
            <a:ext cx="914398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AB1964-2ECC-4977-BC21-0E1701A67C20}" type="datetime1">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5928" r="47358"/>
          <a:stretch/>
        </p:blipFill>
        <p:spPr>
          <a:xfrm>
            <a:off x="64800" y="41601"/>
            <a:ext cx="840944" cy="778828"/>
          </a:xfrm>
          <a:prstGeom prst="rect">
            <a:avLst/>
          </a:prstGeom>
        </p:spPr>
      </p:pic>
      <p:sp>
        <p:nvSpPr>
          <p:cNvPr id="13" name="TextBox 12"/>
          <p:cNvSpPr txBox="1"/>
          <p:nvPr userDrawn="1"/>
        </p:nvSpPr>
        <p:spPr>
          <a:xfrm>
            <a:off x="7419704" y="4774168"/>
            <a:ext cx="1116874" cy="369332"/>
          </a:xfrm>
          <a:prstGeom prst="rect">
            <a:avLst/>
          </a:prstGeom>
          <a:noFill/>
        </p:spPr>
        <p:txBody>
          <a:bodyPr wrap="square" rtlCol="0">
            <a:spAutoFit/>
          </a:bodyPr>
          <a:lstStyle/>
          <a:p>
            <a:r>
              <a:rPr lang="en-US" dirty="0" smtClean="0">
                <a:latin typeface="Segoe UI Historic" panose="020B0502040204020203" pitchFamily="34" charset="0"/>
                <a:ea typeface="Segoe UI Historic" panose="020B0502040204020203" pitchFamily="34" charset="0"/>
                <a:cs typeface="Segoe UI Historic" panose="020B0502040204020203" pitchFamily="34" charset="0"/>
              </a:rPr>
              <a:t>iFly</a:t>
            </a:r>
            <a:r>
              <a:rPr lang="en-US" b="1" dirty="0" smtClean="0">
                <a:latin typeface="Segoe UI Historic" panose="020B0502040204020203" pitchFamily="34" charset="0"/>
                <a:ea typeface="Segoe UI Historic" panose="020B0502040204020203" pitchFamily="34" charset="0"/>
                <a:cs typeface="Segoe UI Historic" panose="020B0502040204020203" pitchFamily="34" charset="0"/>
              </a:rPr>
              <a:t>Quiet</a:t>
            </a:r>
            <a:endParaRPr lang="en-US" b="1"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81370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3"/>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7F5FF-6A90-4B1A-9C81-DAC0ABBAB994}" type="datetime1">
              <a:rPr lang="en-US" smtClean="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TextBox 6"/>
          <p:cNvSpPr txBox="1"/>
          <p:nvPr userDrawn="1"/>
        </p:nvSpPr>
        <p:spPr>
          <a:xfrm>
            <a:off x="7419704" y="4774168"/>
            <a:ext cx="1116874" cy="369332"/>
          </a:xfrm>
          <a:prstGeom prst="rect">
            <a:avLst/>
          </a:prstGeom>
          <a:noFill/>
        </p:spPr>
        <p:txBody>
          <a:bodyPr wrap="square" rtlCol="0">
            <a:spAutoFit/>
          </a:bodyPr>
          <a:lstStyle/>
          <a:p>
            <a:r>
              <a:rPr lang="en-US" dirty="0" smtClean="0">
                <a:latin typeface="Segoe UI Historic" panose="020B0502040204020203" pitchFamily="34" charset="0"/>
                <a:ea typeface="Segoe UI Historic" panose="020B0502040204020203" pitchFamily="34" charset="0"/>
                <a:cs typeface="Segoe UI Historic" panose="020B0502040204020203" pitchFamily="34" charset="0"/>
              </a:rPr>
              <a:t>iFly</a:t>
            </a:r>
            <a:r>
              <a:rPr lang="en-US" b="1" dirty="0" smtClean="0">
                <a:latin typeface="Segoe UI Historic" panose="020B0502040204020203" pitchFamily="34" charset="0"/>
                <a:ea typeface="Segoe UI Historic" panose="020B0502040204020203" pitchFamily="34" charset="0"/>
                <a:cs typeface="Segoe UI Historic" panose="020B0502040204020203" pitchFamily="34" charset="0"/>
              </a:rPr>
              <a:t>Quiet</a:t>
            </a:r>
            <a:endParaRPr lang="en-US" b="1"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052951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4B74D39-2B41-48ED-B8E8-9594273FBD26}" type="datetime1">
              <a:rPr lang="en-US" smtClean="0"/>
              <a:t>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TextBox 8"/>
          <p:cNvSpPr txBox="1"/>
          <p:nvPr userDrawn="1"/>
        </p:nvSpPr>
        <p:spPr>
          <a:xfrm>
            <a:off x="7419704" y="4774168"/>
            <a:ext cx="1116874" cy="369332"/>
          </a:xfrm>
          <a:prstGeom prst="rect">
            <a:avLst/>
          </a:prstGeom>
          <a:noFill/>
        </p:spPr>
        <p:txBody>
          <a:bodyPr wrap="square" rtlCol="0">
            <a:spAutoFit/>
          </a:bodyPr>
          <a:lstStyle/>
          <a:p>
            <a:r>
              <a:rPr lang="en-US" dirty="0" smtClean="0">
                <a:latin typeface="Segoe UI Historic" panose="020B0502040204020203" pitchFamily="34" charset="0"/>
                <a:ea typeface="Segoe UI Historic" panose="020B0502040204020203" pitchFamily="34" charset="0"/>
                <a:cs typeface="Segoe UI Historic" panose="020B0502040204020203" pitchFamily="34" charset="0"/>
              </a:rPr>
              <a:t>iFly</a:t>
            </a:r>
            <a:r>
              <a:rPr lang="en-US" b="1" dirty="0" smtClean="0">
                <a:latin typeface="Segoe UI Historic" panose="020B0502040204020203" pitchFamily="34" charset="0"/>
                <a:ea typeface="Segoe UI Historic" panose="020B0502040204020203" pitchFamily="34" charset="0"/>
                <a:cs typeface="Segoe UI Historic" panose="020B0502040204020203" pitchFamily="34" charset="0"/>
              </a:rPr>
              <a:t>Quiet</a:t>
            </a:r>
            <a:endParaRPr lang="en-US" b="1"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16787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870BAD-9A3E-477F-8179-F9FED6E758F9}" type="datetime1">
              <a:rPr lang="en-US" smtClean="0"/>
              <a:t>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Box 4"/>
          <p:cNvSpPr txBox="1"/>
          <p:nvPr userDrawn="1"/>
        </p:nvSpPr>
        <p:spPr>
          <a:xfrm>
            <a:off x="7419704" y="4774168"/>
            <a:ext cx="1116874" cy="369332"/>
          </a:xfrm>
          <a:prstGeom prst="rect">
            <a:avLst/>
          </a:prstGeom>
          <a:noFill/>
        </p:spPr>
        <p:txBody>
          <a:bodyPr wrap="square" rtlCol="0">
            <a:spAutoFit/>
          </a:bodyPr>
          <a:lstStyle/>
          <a:p>
            <a:r>
              <a:rPr lang="en-US" dirty="0" smtClean="0">
                <a:latin typeface="Segoe UI Historic" panose="020B0502040204020203" pitchFamily="34" charset="0"/>
                <a:ea typeface="Segoe UI Historic" panose="020B0502040204020203" pitchFamily="34" charset="0"/>
                <a:cs typeface="Segoe UI Historic" panose="020B0502040204020203" pitchFamily="34" charset="0"/>
              </a:rPr>
              <a:t>iFly</a:t>
            </a:r>
            <a:r>
              <a:rPr lang="en-US" b="1" dirty="0" smtClean="0">
                <a:latin typeface="Segoe UI Historic" panose="020B0502040204020203" pitchFamily="34" charset="0"/>
                <a:ea typeface="Segoe UI Historic" panose="020B0502040204020203" pitchFamily="34" charset="0"/>
                <a:cs typeface="Segoe UI Historic" panose="020B0502040204020203" pitchFamily="34" charset="0"/>
              </a:rPr>
              <a:t>Quiet</a:t>
            </a:r>
            <a:endParaRPr lang="en-US" b="1"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544452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90F21E-ED98-4947-86C3-8E09209DD10A}" type="datetime1">
              <a:rPr lang="en-US" smtClean="0"/>
              <a:t>2/4/2020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7425345" y="4844840"/>
            <a:ext cx="984019" cy="273844"/>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7505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548640"/>
            <a:ext cx="5009393"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4844840"/>
            <a:ext cx="1963883" cy="273844"/>
          </a:xfrm>
        </p:spPr>
        <p:txBody>
          <a:bodyPr/>
          <a:lstStyle>
            <a:lvl1pPr algn="l">
              <a:defRPr/>
            </a:lvl1pPr>
          </a:lstStyle>
          <a:p>
            <a:fld id="{FDA081FC-8F5E-4C60-9FCD-754AE420D96C}" type="datetime1">
              <a:rPr lang="en-US" smtClean="0"/>
              <a:t>2/4/2020</a:t>
            </a:fld>
            <a:endParaRPr lang="en-US" dirty="0"/>
          </a:p>
        </p:txBody>
      </p:sp>
      <p:sp>
        <p:nvSpPr>
          <p:cNvPr id="6" name="Footer Placeholder 5"/>
          <p:cNvSpPr>
            <a:spLocks noGrp="1"/>
          </p:cNvSpPr>
          <p:nvPr>
            <p:ph type="ftr" sz="quarter" idx="11"/>
          </p:nvPr>
        </p:nvSpPr>
        <p:spPr>
          <a:xfrm>
            <a:off x="3600450" y="4844840"/>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25345" y="4844840"/>
            <a:ext cx="984019" cy="273844"/>
          </a:xfrm>
          <a:prstGeom prst="rect">
            <a:avLst/>
          </a:prstGeo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62901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9520" cy="61722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59" y="4430268"/>
            <a:ext cx="7589520"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A48C451-EAA0-49BA-AE77-6C9A7DA1519F}" type="datetime1">
              <a:rPr lang="en-US" smtClean="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425345" y="4844840"/>
            <a:ext cx="984019" cy="273844"/>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2131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B2C435-9234-4362-9024-2EE36C29925D}" type="datetime1">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84378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11085"/>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11084"/>
            <a:ext cx="5800725" cy="4318065"/>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2AE618-0FE2-47D9-8307-078E0FBD6CA5}" type="datetime1">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425345" y="4844840"/>
            <a:ext cx="984019" cy="273844"/>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5250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solidFill>
                <a:prstClr val="white"/>
              </a:solidFill>
            </a:endParaRPr>
          </a:p>
        </p:txBody>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solidFill>
                <a:prstClr val="white"/>
              </a:solidFill>
            </a:endParaRPr>
          </a:p>
        </p:txBody>
      </p:sp>
      <p:sp>
        <p:nvSpPr>
          <p:cNvPr id="2" name="Title 1"/>
          <p:cNvSpPr>
            <a:spLocks noGrp="1"/>
          </p:cNvSpPr>
          <p:nvPr>
            <p:ph type="ctrTitle"/>
          </p:nvPr>
        </p:nvSpPr>
        <p:spPr>
          <a:xfrm>
            <a:off x="822960" y="863174"/>
            <a:ext cx="7543800" cy="2380660"/>
          </a:xfrm>
        </p:spPr>
        <p:txBody>
          <a:bodyPr anchor="b">
            <a:normAutofit/>
          </a:bodyPr>
          <a:lstStyle>
            <a:lvl1pPr algn="l">
              <a:lnSpc>
                <a:spcPct val="85000"/>
              </a:lnSpc>
              <a:defRPr sz="4500" spc="-28"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350" cap="all" spc="113" baseline="0">
                <a:solidFill>
                  <a:schemeClr val="tx2"/>
                </a:solidFill>
                <a:latin typeface="Calibri Light" panose="020F0302020204030204" pitchFamily="34" charset="0"/>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dirty="0"/>
              <a:t>Click to edit Master subtitle style</a:t>
            </a:r>
          </a:p>
        </p:txBody>
      </p:sp>
      <p:sp>
        <p:nvSpPr>
          <p:cNvPr id="4" name="Date Placeholder 3"/>
          <p:cNvSpPr>
            <a:spLocks noGrp="1"/>
          </p:cNvSpPr>
          <p:nvPr>
            <p:ph type="dt" sz="half" idx="10"/>
          </p:nvPr>
        </p:nvSpPr>
        <p:spPr/>
        <p:txBody>
          <a:bodyPr/>
          <a:lstStyle/>
          <a:p>
            <a:fld id="{24A1F627-F672-490F-AB7B-A9A45923322E}" type="datetime1">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77373"/>
            <a:ext cx="3934976" cy="685802"/>
          </a:xfrm>
          <a:prstGeom prst="rect">
            <a:avLst/>
          </a:prstGeom>
        </p:spPr>
      </p:pic>
    </p:spTree>
    <p:extLst>
      <p:ext uri="{BB962C8B-B14F-4D97-AF65-F5344CB8AC3E}">
        <p14:creationId xmlns:p14="http://schemas.microsoft.com/office/powerpoint/2010/main" val="31148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0CD06-D351-4E01-AB97-490A4F94E763}" type="datetime1">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96575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FAC1E-438E-4C74-8DDF-F40EF7A897C6}" type="datetime1">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extLst>
      <p:ext uri="{BB962C8B-B14F-4D97-AF65-F5344CB8AC3E}">
        <p14:creationId xmlns:p14="http://schemas.microsoft.com/office/powerpoint/2010/main" val="1569846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514350"/>
            <a:ext cx="7543800" cy="7886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313DC-7A76-405A-8544-B2F2BDA5DF62}" type="datetime1">
              <a:rPr lang="en-US" smtClean="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24872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514350"/>
            <a:ext cx="7543800" cy="78867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D4E3B6-D0E5-4F80-835C-09EFD25E76C8}" type="datetime1">
              <a:rPr lang="en-US" smtClean="0"/>
              <a:t>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45741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67D74-62E0-4B40-8181-35A8F7703001}" type="datetime1">
              <a:rPr lang="en-US" smtClean="0"/>
              <a:t>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78912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CADA18-C267-489B-8953-F783A945B16F}" type="datetime1">
              <a:rPr lang="en-US" smtClean="0"/>
              <a:t>2/4/2020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78056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6B5F79B6-1876-4974-8368-84CB878E0251}" type="datetime1">
              <a:rPr lang="en-US" smtClean="0">
                <a:solidFill>
                  <a:prstClr val="black">
                    <a:tint val="75000"/>
                  </a:prstClr>
                </a:solidFill>
              </a:rPr>
              <a:t>2/4/2020</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A720A9-E9F4-B640-B8F1-4E2453A0B7E6}"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9057"/>
            <a:ext cx="2209800" cy="385132"/>
          </a:xfrm>
          <a:prstGeom prst="rect">
            <a:avLst/>
          </a:prstGeom>
        </p:spPr>
      </p:pic>
      <p:sp>
        <p:nvSpPr>
          <p:cNvPr id="7" name="Title 1"/>
          <p:cNvSpPr>
            <a:spLocks noGrp="1"/>
          </p:cNvSpPr>
          <p:nvPr>
            <p:ph type="title"/>
          </p:nvPr>
        </p:nvSpPr>
        <p:spPr>
          <a:xfrm>
            <a:off x="457200" y="514350"/>
            <a:ext cx="8229600" cy="742950"/>
          </a:xfrm>
        </p:spPr>
        <p:txBody>
          <a:bodyPr/>
          <a:lstStyle/>
          <a:p>
            <a:r>
              <a:rPr lang="en-US" dirty="0"/>
              <a:t>Click to edit Master title style</a:t>
            </a:r>
          </a:p>
        </p:txBody>
      </p:sp>
    </p:spTree>
    <p:extLst>
      <p:ext uri="{BB962C8B-B14F-4D97-AF65-F5344CB8AC3E}">
        <p14:creationId xmlns:p14="http://schemas.microsoft.com/office/powerpoint/2010/main" val="272680770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514352"/>
            <a:ext cx="7543800" cy="7886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C44ADF-B275-4E8B-BCCC-BD0A30D89FC3}" type="datetime1">
              <a:rPr lang="en-US" smtClean="0"/>
              <a:t>2/4/2020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98739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514352"/>
            <a:ext cx="7543800" cy="78867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6B12D6-83FE-4285-92AB-C7F3E7B3A5A3}" type="datetime1">
              <a:rPr lang="en-US" smtClean="0"/>
              <a:t>2/4/2020</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0628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E617CB-81A6-4C1F-A980-53DE67659240}" type="datetime1">
              <a:rPr lang="en-US" smtClean="0"/>
              <a:t>2/4/2020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3920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4"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7E35736-CB3F-48AE-A260-687EDF2051BD}" type="datetime1">
              <a:rPr lang="en-US" smtClean="0"/>
              <a:t>2/4/2020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pic>
        <p:nvPicPr>
          <p:cNvPr id="10" name="Picture 9">
            <a:extLst>
              <a:ext uri="{FF2B5EF4-FFF2-40B4-BE49-F238E27FC236}">
                <a16:creationId xmlns:a16="http://schemas.microsoft.com/office/drawing/2014/main" id="{63888D80-786E-A74F-A70C-A4DEA2B40F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199" y="4834924"/>
            <a:ext cx="1573593" cy="274252"/>
          </a:xfrm>
          <a:prstGeom prst="rect">
            <a:avLst/>
          </a:prstGeom>
        </p:spPr>
      </p:pic>
    </p:spTree>
    <p:extLst>
      <p:ext uri="{BB962C8B-B14F-4D97-AF65-F5344CB8AC3E}">
        <p14:creationId xmlns:p14="http://schemas.microsoft.com/office/powerpoint/2010/main" val="261278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4"/>
            <a:ext cx="2133600" cy="273844"/>
          </a:xfrm>
          <a:prstGeom prst="rect">
            <a:avLst/>
          </a:prstGeom>
        </p:spPr>
        <p:txBody>
          <a:bodyPr/>
          <a:lstStyle/>
          <a:p>
            <a:fld id="{3FC94F42-3D8E-40F8-90EE-5653C187E2B3}" type="datetime1">
              <a:rPr lang="en-US" smtClean="0">
                <a:solidFill>
                  <a:prstClr val="black">
                    <a:tint val="75000"/>
                  </a:prstClr>
                </a:solidFill>
              </a:rPr>
              <a:t>2/4/2020</a:t>
            </a:fld>
            <a:endParaRPr lang="en-US" dirty="0">
              <a:solidFill>
                <a:prstClr val="black">
                  <a:tint val="75000"/>
                </a:prstClr>
              </a:solidFill>
            </a:endParaRPr>
          </a:p>
        </p:txBody>
      </p:sp>
      <p:sp>
        <p:nvSpPr>
          <p:cNvPr id="5" name="Slide Number Placeholder 4"/>
          <p:cNvSpPr>
            <a:spLocks noGrp="1"/>
          </p:cNvSpPr>
          <p:nvPr>
            <p:ph type="sldNum" sz="quarter" idx="12"/>
          </p:nvPr>
        </p:nvSpPr>
        <p:spPr>
          <a:xfrm>
            <a:off x="7425346" y="4844841"/>
            <a:ext cx="984019" cy="273844"/>
          </a:xfrm>
          <a:prstGeom prst="rect">
            <a:avLst/>
          </a:prstGeom>
        </p:spPr>
        <p:txBody>
          <a:bodyPr/>
          <a:lstStyle/>
          <a:p>
            <a:fld id="{5BA720A9-E9F4-B640-B8F1-4E2453A0B7E6}"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9059"/>
            <a:ext cx="2209800" cy="385132"/>
          </a:xfrm>
          <a:prstGeom prst="rect">
            <a:avLst/>
          </a:prstGeom>
        </p:spPr>
      </p:pic>
      <p:sp>
        <p:nvSpPr>
          <p:cNvPr id="7" name="Title 1"/>
          <p:cNvSpPr>
            <a:spLocks noGrp="1"/>
          </p:cNvSpPr>
          <p:nvPr>
            <p:ph type="title"/>
          </p:nvPr>
        </p:nvSpPr>
        <p:spPr>
          <a:xfrm>
            <a:off x="457200" y="514350"/>
            <a:ext cx="8229600" cy="742950"/>
          </a:xfrm>
        </p:spPr>
        <p:txBody>
          <a:bodyPr/>
          <a:lstStyle/>
          <a:p>
            <a:r>
              <a:rPr lang="en-US" dirty="0"/>
              <a:t>Click to edit Master title style</a:t>
            </a:r>
          </a:p>
        </p:txBody>
      </p:sp>
    </p:spTree>
    <p:extLst>
      <p:ext uri="{BB962C8B-B14F-4D97-AF65-F5344CB8AC3E}">
        <p14:creationId xmlns:p14="http://schemas.microsoft.com/office/powerpoint/2010/main" val="296327071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5400" spc="-38"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D5F32D-35A5-49C6-A986-37416A9B9535}" type="datetime1">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28" r="47358"/>
          <a:stretch/>
        </p:blipFill>
        <p:spPr>
          <a:xfrm>
            <a:off x="64800" y="41601"/>
            <a:ext cx="840944" cy="778828"/>
          </a:xfrm>
          <a:prstGeom prst="rect">
            <a:avLst/>
          </a:prstGeom>
        </p:spPr>
      </p:pic>
    </p:spTree>
    <p:extLst>
      <p:ext uri="{BB962C8B-B14F-4D97-AF65-F5344CB8AC3E}">
        <p14:creationId xmlns:p14="http://schemas.microsoft.com/office/powerpoint/2010/main" val="375462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5028" y="160775"/>
            <a:ext cx="7321731" cy="663190"/>
          </a:xfrm>
        </p:spPr>
        <p:txBody>
          <a:bodyPr anchor="ctr"/>
          <a:lstStyle/>
          <a:p>
            <a:r>
              <a:rPr lang="en-US" dirty="0"/>
              <a:t>Click to edit Master title style</a:t>
            </a:r>
          </a:p>
        </p:txBody>
      </p:sp>
      <p:sp>
        <p:nvSpPr>
          <p:cNvPr id="3" name="Content Placeholder 2"/>
          <p:cNvSpPr>
            <a:spLocks noGrp="1"/>
          </p:cNvSpPr>
          <p:nvPr>
            <p:ph idx="1"/>
          </p:nvPr>
        </p:nvSpPr>
        <p:spPr>
          <a:xfrm>
            <a:off x="800099" y="1028700"/>
            <a:ext cx="7833361" cy="3543943"/>
          </a:xfrm>
        </p:spPr>
        <p:txBody>
          <a:bodyPr/>
          <a:lstStyle>
            <a:lvl1pPr marL="182880" indent="-18288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BE2C380-71F7-4121-B188-8D651612AA0F}" type="datetime1">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5905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solidFill>
                <a:prstClr val="white"/>
              </a:solidFill>
            </a:endParaRPr>
          </a:p>
        </p:txBody>
      </p:sp>
      <p:sp>
        <p:nvSpPr>
          <p:cNvPr id="9" name="Rectangle 8"/>
          <p:cNvSpPr/>
          <p:nvPr/>
        </p:nvSpPr>
        <p:spPr>
          <a:xfrm>
            <a:off x="2"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solidFill>
                <a:prstClr val="white"/>
              </a:solidFill>
            </a:endParaRPr>
          </a:p>
        </p:txBody>
      </p:sp>
      <p:sp>
        <p:nvSpPr>
          <p:cNvPr id="2" name="Title Placeholder 1"/>
          <p:cNvSpPr>
            <a:spLocks noGrp="1"/>
          </p:cNvSpPr>
          <p:nvPr>
            <p:ph type="title"/>
          </p:nvPr>
        </p:nvSpPr>
        <p:spPr>
          <a:xfrm>
            <a:off x="822960" y="518143"/>
            <a:ext cx="7543800" cy="78487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3" y="4844841"/>
            <a:ext cx="1854203" cy="273844"/>
          </a:xfrm>
          <a:prstGeom prst="rect">
            <a:avLst/>
          </a:prstGeom>
        </p:spPr>
        <p:txBody>
          <a:bodyPr vert="horz" lIns="91440" tIns="45720" rIns="91440" bIns="45720" rtlCol="0" anchor="ctr"/>
          <a:lstStyle>
            <a:lvl1pPr algn="l">
              <a:defRPr sz="506">
                <a:solidFill>
                  <a:srgbClr val="FFFFFF"/>
                </a:solidFill>
              </a:defRPr>
            </a:lvl1pPr>
          </a:lstStyle>
          <a:p>
            <a:fld id="{28DB45BB-829C-4FB2-BB49-C17BD8ED0E57}" type="datetime1">
              <a:rPr lang="en-US" smtClean="0"/>
              <a:t>2/4/2020</a:t>
            </a:fld>
            <a:endParaRPr lang="en-US" dirty="0"/>
          </a:p>
        </p:txBody>
      </p:sp>
      <p:sp>
        <p:nvSpPr>
          <p:cNvPr id="5" name="Footer Placeholder 4"/>
          <p:cNvSpPr>
            <a:spLocks noGrp="1"/>
          </p:cNvSpPr>
          <p:nvPr>
            <p:ph type="ftr" sz="quarter" idx="3"/>
          </p:nvPr>
        </p:nvSpPr>
        <p:spPr>
          <a:xfrm>
            <a:off x="2764641" y="4844841"/>
            <a:ext cx="3617103" cy="273844"/>
          </a:xfrm>
          <a:prstGeom prst="rect">
            <a:avLst/>
          </a:prstGeom>
        </p:spPr>
        <p:txBody>
          <a:bodyPr vert="horz" lIns="91440" tIns="45720" rIns="91440" bIns="45720" rtlCol="0" anchor="ctr"/>
          <a:lstStyle>
            <a:lvl1pPr algn="ctr">
              <a:defRPr sz="506" cap="all" baseline="0">
                <a:solidFill>
                  <a:srgbClr val="FFFFFF"/>
                </a:solidFill>
              </a:defRPr>
            </a:lvl1pPr>
          </a:lstStyle>
          <a:p>
            <a:endParaRPr lang="en-US" dirty="0"/>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9" cstate="print">
            <a:extLst>
              <a:ext uri="{28A0092B-C50C-407E-A947-70E740481C1C}">
                <a14:useLocalDpi xmlns:a14="http://schemas.microsoft.com/office/drawing/2010/main" val="0"/>
              </a:ext>
            </a:extLst>
          </a:blip>
          <a:srcRect l="6200" r="47911"/>
          <a:stretch/>
        </p:blipFill>
        <p:spPr>
          <a:xfrm>
            <a:off x="85728" y="33745"/>
            <a:ext cx="809422" cy="802628"/>
          </a:xfrm>
          <a:prstGeom prst="rect">
            <a:avLst/>
          </a:prstGeom>
        </p:spPr>
      </p:pic>
      <p:pic>
        <p:nvPicPr>
          <p:cNvPr id="12" name="Picture 11">
            <a:extLst>
              <a:ext uri="{FF2B5EF4-FFF2-40B4-BE49-F238E27FC236}">
                <a16:creationId xmlns:a16="http://schemas.microsoft.com/office/drawing/2014/main" id="{4493D728-46D6-0E45-9D50-60CCE6DF9D1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15199" y="4834924"/>
            <a:ext cx="1573593" cy="274252"/>
          </a:xfrm>
          <a:prstGeom prst="rect">
            <a:avLst/>
          </a:prstGeom>
        </p:spPr>
      </p:pic>
    </p:spTree>
    <p:extLst>
      <p:ext uri="{BB962C8B-B14F-4D97-AF65-F5344CB8AC3E}">
        <p14:creationId xmlns:p14="http://schemas.microsoft.com/office/powerpoint/2010/main" val="4116678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514350"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1"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74169" y="118719"/>
            <a:ext cx="7543800" cy="7788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32079" y="1215863"/>
            <a:ext cx="8185890" cy="3185939"/>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2" y="4844840"/>
            <a:ext cx="1854203" cy="273844"/>
          </a:xfrm>
          <a:prstGeom prst="rect">
            <a:avLst/>
          </a:prstGeom>
        </p:spPr>
        <p:txBody>
          <a:bodyPr vert="horz" lIns="91440" tIns="45720" rIns="91440" bIns="45720" rtlCol="0" anchor="ctr"/>
          <a:lstStyle>
            <a:lvl1pPr algn="l">
              <a:defRPr sz="675">
                <a:solidFill>
                  <a:srgbClr val="FFFFFF"/>
                </a:solidFill>
              </a:defRPr>
            </a:lvl1pPr>
          </a:lstStyle>
          <a:p>
            <a:fld id="{AEEAB7C9-2D50-44BF-90E0-FC0B8389EC0C}" type="datetime1">
              <a:rPr lang="en-US" smtClean="0"/>
              <a:t>2/4/2020</a:t>
            </a:fld>
            <a:endParaRPr lang="en-US" dirty="0"/>
          </a:p>
        </p:txBody>
      </p:sp>
      <p:sp>
        <p:nvSpPr>
          <p:cNvPr id="5" name="Footer Placeholder 4"/>
          <p:cNvSpPr>
            <a:spLocks noGrp="1"/>
          </p:cNvSpPr>
          <p:nvPr>
            <p:ph type="ftr" sz="quarter" idx="3"/>
          </p:nvPr>
        </p:nvSpPr>
        <p:spPr>
          <a:xfrm>
            <a:off x="2764640" y="4844840"/>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cxnSp>
        <p:nvCxnSpPr>
          <p:cNvPr id="10" name="Straight Connector 9"/>
          <p:cNvCxnSpPr/>
          <p:nvPr/>
        </p:nvCxnSpPr>
        <p:spPr>
          <a:xfrm>
            <a:off x="1142749" y="897546"/>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5928" r="47358"/>
          <a:stretch/>
        </p:blipFill>
        <p:spPr>
          <a:xfrm>
            <a:off x="64800" y="41601"/>
            <a:ext cx="830349" cy="778828"/>
          </a:xfrm>
          <a:prstGeom prst="rect">
            <a:avLst/>
          </a:prstGeom>
        </p:spPr>
      </p:pic>
      <p:sp>
        <p:nvSpPr>
          <p:cNvPr id="12" name="TextBox 11"/>
          <p:cNvSpPr txBox="1"/>
          <p:nvPr userDrawn="1"/>
        </p:nvSpPr>
        <p:spPr>
          <a:xfrm>
            <a:off x="7419704" y="4774168"/>
            <a:ext cx="1116874" cy="369332"/>
          </a:xfrm>
          <a:prstGeom prst="rect">
            <a:avLst/>
          </a:prstGeom>
          <a:noFill/>
        </p:spPr>
        <p:txBody>
          <a:bodyPr wrap="square" rtlCol="0">
            <a:spAutoFit/>
          </a:bodyPr>
          <a:lstStyle/>
          <a:p>
            <a:r>
              <a:rPr lang="en-US" dirty="0" smtClean="0">
                <a:latin typeface="Segoe UI Historic" panose="020B0502040204020203" pitchFamily="34" charset="0"/>
                <a:ea typeface="Segoe UI Historic" panose="020B0502040204020203" pitchFamily="34" charset="0"/>
                <a:cs typeface="Segoe UI Historic" panose="020B0502040204020203" pitchFamily="34" charset="0"/>
              </a:rPr>
              <a:t>iFly</a:t>
            </a:r>
            <a:r>
              <a:rPr lang="en-US" b="1" dirty="0" smtClean="0">
                <a:latin typeface="Segoe UI Historic" panose="020B0502040204020203" pitchFamily="34" charset="0"/>
                <a:ea typeface="Segoe UI Historic" panose="020B0502040204020203" pitchFamily="34" charset="0"/>
                <a:cs typeface="Segoe UI Historic" panose="020B0502040204020203" pitchFamily="34" charset="0"/>
              </a:rPr>
              <a:t>Quiet</a:t>
            </a:r>
            <a:endParaRPr lang="en-US" b="1"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08520079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solidFill>
                <a:prstClr val="white"/>
              </a:solidFill>
            </a:endParaRPr>
          </a:p>
        </p:txBody>
      </p:sp>
      <p:sp>
        <p:nvSpPr>
          <p:cNvPr id="9" name="Rectangle 8"/>
          <p:cNvSpPr/>
          <p:nvPr/>
        </p:nvSpPr>
        <p:spPr>
          <a:xfrm>
            <a:off x="1"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solidFill>
                <a:prstClr val="white"/>
              </a:solidFill>
            </a:endParaRPr>
          </a:p>
        </p:txBody>
      </p:sp>
      <p:sp>
        <p:nvSpPr>
          <p:cNvPr id="2" name="Title Placeholder 1"/>
          <p:cNvSpPr>
            <a:spLocks noGrp="1"/>
          </p:cNvSpPr>
          <p:nvPr>
            <p:ph type="title"/>
          </p:nvPr>
        </p:nvSpPr>
        <p:spPr>
          <a:xfrm>
            <a:off x="822960" y="518143"/>
            <a:ext cx="7543800" cy="78487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4844840"/>
            <a:ext cx="1854203" cy="273844"/>
          </a:xfrm>
          <a:prstGeom prst="rect">
            <a:avLst/>
          </a:prstGeom>
        </p:spPr>
        <p:txBody>
          <a:bodyPr vert="horz" lIns="91440" tIns="45720" rIns="91440" bIns="45720" rtlCol="0" anchor="ctr"/>
          <a:lstStyle>
            <a:lvl1pPr algn="l">
              <a:defRPr sz="506">
                <a:solidFill>
                  <a:srgbClr val="FFFFFF"/>
                </a:solidFill>
              </a:defRPr>
            </a:lvl1pPr>
          </a:lstStyle>
          <a:p>
            <a:fld id="{580CF5BB-BB5A-4A9C-8F8E-87D399E0449E}" type="datetime1">
              <a:rPr lang="en-US" smtClean="0"/>
              <a:t>2/4/2020</a:t>
            </a:fld>
            <a:endParaRPr lang="en-US" dirty="0"/>
          </a:p>
        </p:txBody>
      </p:sp>
      <p:sp>
        <p:nvSpPr>
          <p:cNvPr id="5" name="Footer Placeholder 4"/>
          <p:cNvSpPr>
            <a:spLocks noGrp="1"/>
          </p:cNvSpPr>
          <p:nvPr>
            <p:ph type="ftr" sz="quarter" idx="3"/>
          </p:nvPr>
        </p:nvSpPr>
        <p:spPr>
          <a:xfrm>
            <a:off x="2764640" y="4844840"/>
            <a:ext cx="3617103" cy="273844"/>
          </a:xfrm>
          <a:prstGeom prst="rect">
            <a:avLst/>
          </a:prstGeom>
        </p:spPr>
        <p:txBody>
          <a:bodyPr vert="horz" lIns="91440" tIns="45720" rIns="91440" bIns="45720" rtlCol="0" anchor="ctr"/>
          <a:lstStyle>
            <a:lvl1pPr algn="ctr">
              <a:defRPr sz="50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5" y="4844840"/>
            <a:ext cx="984019" cy="273844"/>
          </a:xfrm>
          <a:prstGeom prst="rect">
            <a:avLst/>
          </a:prstGeom>
        </p:spPr>
        <p:txBody>
          <a:bodyPr vert="horz" lIns="91440" tIns="45720" rIns="91440" bIns="45720" rtlCol="0" anchor="ctr"/>
          <a:lstStyle>
            <a:lvl1pPr algn="r">
              <a:defRPr sz="591">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2400" y="88772"/>
            <a:ext cx="2209800" cy="385132"/>
          </a:xfrm>
          <a:prstGeom prst="rect">
            <a:avLst/>
          </a:prstGeom>
        </p:spPr>
      </p:pic>
    </p:spTree>
    <p:extLst>
      <p:ext uri="{BB962C8B-B14F-4D97-AF65-F5344CB8AC3E}">
        <p14:creationId xmlns:p14="http://schemas.microsoft.com/office/powerpoint/2010/main" val="123222680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hdr="0" ftr="0" dt="0"/>
  <p:txStyles>
    <p:titleStyle>
      <a:lvl1pPr algn="l" defTabSz="514350"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noisequest.psu.edu/noisebasics-noisemodel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oisequest.psu.edu/noisebasics-noisemodels.html"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9.xml"/><Relationship Id="rId5" Type="http://schemas.openxmlformats.org/officeDocument/2006/relationships/comments" Target="../comments/commen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notesSlide" Target="../notesSlides/notesSlide16.xml"/><Relationship Id="rId4"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14.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playlist?list=PLm_7Y91JGJbvtzBPAuHMHOjX3riok_B2K&amp;app=desktop"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s://www.youtube.com/playlist?list=PLm_7Y91JGJbvtzBPAuHMHOjX3riok_B2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H-4cuJmw1lc?list=PLm_7Y91JGJbvtzBPAuHMHOjX3riok_B2K"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s://youtu.be/-4tSFeJEx14?list=PLm_7Y91JGJbvtzBPAuHMHOjX3riok_B2K"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hyperlink" Target="https://youtu.be/IKL00F2mysg?list=PLm_7Y91JGJbvtzBPAuHMHOjX3riok_B2K"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video" Target="../media/media2.mp4"/><Relationship Id="rId7" Type="http://schemas.openxmlformats.org/officeDocument/2006/relationships/image" Target="../media/image23.emf"/><Relationship Id="rId2" Type="http://schemas.microsoft.com/office/2007/relationships/media" Target="../media/media2.mp4"/><Relationship Id="rId1" Type="http://schemas.openxmlformats.org/officeDocument/2006/relationships/tags" Target="../tags/tag21.xml"/><Relationship Id="rId6" Type="http://schemas.openxmlformats.org/officeDocument/2006/relationships/image" Target="../media/image22.png"/><Relationship Id="rId5" Type="http://schemas.openxmlformats.org/officeDocument/2006/relationships/notesSlide" Target="../notesSlides/notesSlide30.xml"/><Relationship Id="rId4"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JExt7cyaPGs?list=PLm_7Y91JGJbvtzBPAuHMHOjX3riok_B2K"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hyperlink" Target="https://youtu.be/GyMHk85MPYE?list=PLm_7Y91JGJbvtzBPAuHMHOjX3riok_B2K"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2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hyperlink" Target="https://go.usa.gov/xQPC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faa.gov/regulations_policies/policy_guidance/noise/basic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352CA3-E54E-44C9-934F-DB406075D86F}"/>
              </a:ext>
            </a:extLst>
          </p:cNvPr>
          <p:cNvSpPr txBox="1"/>
          <p:nvPr/>
        </p:nvSpPr>
        <p:spPr>
          <a:xfrm>
            <a:off x="1663129" y="1158970"/>
            <a:ext cx="5868785" cy="2123658"/>
          </a:xfrm>
          <a:prstGeom prst="rect">
            <a:avLst/>
          </a:prstGeom>
          <a:noFill/>
        </p:spPr>
        <p:txBody>
          <a:bodyPr wrap="square" rtlCol="0">
            <a:spAutoFit/>
          </a:bodyPr>
          <a:lstStyle/>
          <a:p>
            <a:pPr algn="ctr"/>
            <a:r>
              <a:rPr lang="en-US" sz="4400" dirty="0" smtClean="0"/>
              <a:t>iFlyQuiet </a:t>
            </a:r>
          </a:p>
          <a:p>
            <a:pPr algn="ctr"/>
            <a:r>
              <a:rPr lang="en-US" sz="4400" dirty="0" smtClean="0"/>
              <a:t>Community Engagement Materials</a:t>
            </a:r>
            <a:endParaRPr lang="en-US" sz="4400" dirty="0"/>
          </a:p>
        </p:txBody>
      </p:sp>
    </p:spTree>
    <p:custDataLst>
      <p:tags r:id="rId1"/>
    </p:custDataLst>
    <p:extLst>
      <p:ext uri="{BB962C8B-B14F-4D97-AF65-F5344CB8AC3E}">
        <p14:creationId xmlns:p14="http://schemas.microsoft.com/office/powerpoint/2010/main" val="2712448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Propagation</a:t>
            </a:r>
            <a:endParaRPr lang="en-US" dirty="0"/>
          </a:p>
        </p:txBody>
      </p:sp>
      <p:sp>
        <p:nvSpPr>
          <p:cNvPr id="3" name="Content Placeholder 2"/>
          <p:cNvSpPr>
            <a:spLocks noGrp="1"/>
          </p:cNvSpPr>
          <p:nvPr>
            <p:ph idx="1"/>
          </p:nvPr>
        </p:nvSpPr>
        <p:spPr/>
        <p:txBody>
          <a:bodyPr/>
          <a:lstStyle/>
          <a:p>
            <a:r>
              <a:rPr lang="en-US" dirty="0" smtClean="0"/>
              <a:t>Sound level decreases as the distance from the source increases</a:t>
            </a:r>
          </a:p>
          <a:p>
            <a:r>
              <a:rPr lang="en-US" dirty="0" smtClean="0"/>
              <a:t>Contributing factors</a:t>
            </a:r>
          </a:p>
          <a:p>
            <a:pPr lvl="1"/>
            <a:r>
              <a:rPr lang="en-US" dirty="0" smtClean="0"/>
              <a:t>Distance divergence (spreading)</a:t>
            </a:r>
          </a:p>
          <a:p>
            <a:pPr lvl="1"/>
            <a:r>
              <a:rPr lang="en-US" dirty="0" smtClean="0"/>
              <a:t>Atmospheric absorption</a:t>
            </a:r>
            <a:endParaRPr lang="en-US" dirty="0"/>
          </a:p>
        </p:txBody>
      </p:sp>
      <p:grpSp>
        <p:nvGrpSpPr>
          <p:cNvPr id="6" name="Group 5"/>
          <p:cNvGrpSpPr/>
          <p:nvPr/>
        </p:nvGrpSpPr>
        <p:grpSpPr>
          <a:xfrm>
            <a:off x="5318759" y="1771881"/>
            <a:ext cx="3362325" cy="2295294"/>
            <a:chOff x="5004434" y="2200506"/>
            <a:chExt cx="3362325" cy="2295294"/>
          </a:xfrm>
        </p:grpSpPr>
        <p:pic>
          <p:nvPicPr>
            <p:cNvPr id="4" name="Picture 3"/>
            <p:cNvPicPr>
              <a:picLocks noChangeAspect="1"/>
            </p:cNvPicPr>
            <p:nvPr/>
          </p:nvPicPr>
          <p:blipFill>
            <a:blip r:embed="rId3"/>
            <a:stretch>
              <a:fillRect/>
            </a:stretch>
          </p:blipFill>
          <p:spPr>
            <a:xfrm>
              <a:off x="5004434" y="2495550"/>
              <a:ext cx="3362325" cy="2000250"/>
            </a:xfrm>
            <a:prstGeom prst="rect">
              <a:avLst/>
            </a:prstGeom>
          </p:spPr>
        </p:pic>
        <p:sp>
          <p:nvSpPr>
            <p:cNvPr id="5" name="TextBox 4"/>
            <p:cNvSpPr txBox="1"/>
            <p:nvPr/>
          </p:nvSpPr>
          <p:spPr>
            <a:xfrm>
              <a:off x="5004434" y="2200506"/>
              <a:ext cx="3362325" cy="830997"/>
            </a:xfrm>
            <a:prstGeom prst="rect">
              <a:avLst/>
            </a:prstGeom>
            <a:noFill/>
          </p:spPr>
          <p:txBody>
            <a:bodyPr wrap="square" rtlCol="0">
              <a:spAutoFit/>
            </a:bodyPr>
            <a:lstStyle/>
            <a:p>
              <a:r>
                <a:rPr lang="en-US" sz="1600" i="1" dirty="0" smtClean="0">
                  <a:solidFill>
                    <a:schemeClr val="bg2">
                      <a:lumMod val="50000"/>
                    </a:schemeClr>
                  </a:solidFill>
                </a:rPr>
                <a:t>Sound </a:t>
              </a:r>
              <a:r>
                <a:rPr lang="en-US" sz="1600" i="1" dirty="0">
                  <a:solidFill>
                    <a:schemeClr val="bg2">
                      <a:lumMod val="50000"/>
                    </a:schemeClr>
                  </a:solidFill>
                </a:rPr>
                <a:t>Pressure Levels in a Free Field</a:t>
              </a:r>
            </a:p>
            <a:p>
              <a:r>
                <a:rPr lang="en-US" sz="1600" dirty="0"/>
                <a:t/>
              </a:r>
              <a:br>
                <a:rPr lang="en-US" sz="1600" dirty="0"/>
              </a:br>
              <a:endParaRPr lang="en-US" sz="1600" dirty="0"/>
            </a:p>
          </p:txBody>
        </p:sp>
      </p:grpSp>
      <p:sp>
        <p:nvSpPr>
          <p:cNvPr id="7" name="TextBox 6"/>
          <p:cNvSpPr txBox="1"/>
          <p:nvPr/>
        </p:nvSpPr>
        <p:spPr>
          <a:xfrm>
            <a:off x="4906033" y="4067175"/>
            <a:ext cx="4029308" cy="307777"/>
          </a:xfrm>
          <a:prstGeom prst="rect">
            <a:avLst/>
          </a:prstGeom>
          <a:noFill/>
        </p:spPr>
        <p:txBody>
          <a:bodyPr wrap="none" rtlCol="0">
            <a:spAutoFit/>
          </a:bodyPr>
          <a:lstStyle/>
          <a:p>
            <a:r>
              <a:rPr lang="en-US" sz="1400" i="1" dirty="0" smtClean="0">
                <a:solidFill>
                  <a:schemeClr val="bg2">
                    <a:lumMod val="50000"/>
                  </a:schemeClr>
                </a:solidFill>
                <a:hlinkClick r:id="rId4"/>
              </a:rPr>
              <a:t>Source</a:t>
            </a:r>
            <a:r>
              <a:rPr lang="en-US" sz="1400" i="1" dirty="0">
                <a:solidFill>
                  <a:schemeClr val="bg2">
                    <a:lumMod val="50000"/>
                  </a:schemeClr>
                </a:solidFill>
                <a:hlinkClick r:id="rId4"/>
              </a:rPr>
              <a:t>: </a:t>
            </a:r>
            <a:r>
              <a:rPr lang="en-US" sz="1400" i="1" dirty="0">
                <a:solidFill>
                  <a:schemeClr val="bg2">
                    <a:lumMod val="50000"/>
                  </a:schemeClr>
                </a:solidFill>
              </a:rPr>
              <a:t>OSHA Technical Manual, Section III Chapter 5</a:t>
            </a:r>
          </a:p>
        </p:txBody>
      </p:sp>
    </p:spTree>
    <p:extLst>
      <p:ext uri="{BB962C8B-B14F-4D97-AF65-F5344CB8AC3E}">
        <p14:creationId xmlns:p14="http://schemas.microsoft.com/office/powerpoint/2010/main" val="1668408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Noise Metrics</a:t>
            </a:r>
            <a:endParaRPr lang="en-US" dirty="0"/>
          </a:p>
        </p:txBody>
      </p:sp>
      <p:sp>
        <p:nvSpPr>
          <p:cNvPr id="3" name="Content Placeholder 2"/>
          <p:cNvSpPr>
            <a:spLocks noGrp="1"/>
          </p:cNvSpPr>
          <p:nvPr>
            <p:ph idx="1"/>
          </p:nvPr>
        </p:nvSpPr>
        <p:spPr/>
        <p:txBody>
          <a:bodyPr>
            <a:normAutofit/>
          </a:bodyPr>
          <a:lstStyle/>
          <a:p>
            <a:r>
              <a:rPr lang="en-US" sz="2400" dirty="0" smtClean="0"/>
              <a:t>Noise metric: Quantity that measures effect of noise on </a:t>
            </a:r>
            <a:r>
              <a:rPr lang="en-US" sz="2400" dirty="0" smtClean="0"/>
              <a:t>environment- </a:t>
            </a:r>
            <a:r>
              <a:rPr lang="en-US" sz="2400" dirty="0" smtClean="0"/>
              <a:t>federal agencies commonly use 4 noise metrics:</a:t>
            </a:r>
          </a:p>
          <a:p>
            <a:pPr lvl="1"/>
            <a:r>
              <a:rPr lang="en-US" sz="2000" b="1" dirty="0" smtClean="0"/>
              <a:t>Maximum Noise Level </a:t>
            </a:r>
            <a:r>
              <a:rPr lang="en-US" sz="2000" dirty="0" smtClean="0"/>
              <a:t>(</a:t>
            </a:r>
            <a:r>
              <a:rPr lang="en-US" sz="2000" dirty="0" err="1" smtClean="0"/>
              <a:t>L</a:t>
            </a:r>
            <a:r>
              <a:rPr lang="en-US" sz="2000" baseline="-25000" dirty="0" err="1" smtClean="0"/>
              <a:t>max</a:t>
            </a:r>
            <a:r>
              <a:rPr lang="en-US" sz="2000" dirty="0" smtClean="0"/>
              <a:t>): Measure of the </a:t>
            </a:r>
            <a:r>
              <a:rPr lang="en-US" sz="2000" i="1" dirty="0" smtClean="0"/>
              <a:t>highest</a:t>
            </a:r>
            <a:r>
              <a:rPr lang="en-US" sz="2000" dirty="0" smtClean="0"/>
              <a:t> sound level occurring during single event</a:t>
            </a:r>
          </a:p>
          <a:p>
            <a:pPr lvl="1"/>
            <a:r>
              <a:rPr lang="en-US" sz="2000" b="1" dirty="0" smtClean="0"/>
              <a:t>Sound Exposure Level </a:t>
            </a:r>
            <a:r>
              <a:rPr lang="en-US" sz="2000" dirty="0" smtClean="0"/>
              <a:t>(SEL):  </a:t>
            </a:r>
            <a:r>
              <a:rPr lang="en-US" sz="2000" i="1" dirty="0" smtClean="0"/>
              <a:t>Total</a:t>
            </a:r>
            <a:r>
              <a:rPr lang="en-US" sz="2000" dirty="0" smtClean="0"/>
              <a:t> sound energy of </a:t>
            </a:r>
            <a:r>
              <a:rPr lang="en-US" sz="2000" dirty="0"/>
              <a:t>single event</a:t>
            </a:r>
            <a:endParaRPr lang="en-US" sz="2000" dirty="0" smtClean="0"/>
          </a:p>
          <a:p>
            <a:pPr lvl="1"/>
            <a:r>
              <a:rPr lang="en-US" sz="2000" b="1" dirty="0" smtClean="0"/>
              <a:t>Equivalent Sound Level </a:t>
            </a:r>
            <a:r>
              <a:rPr lang="en-US" sz="2000" dirty="0" smtClean="0"/>
              <a:t>(</a:t>
            </a:r>
            <a:r>
              <a:rPr lang="en-US" sz="2000" dirty="0" err="1" smtClean="0"/>
              <a:t>L</a:t>
            </a:r>
            <a:r>
              <a:rPr lang="en-US" sz="2000" baseline="-25000" dirty="0" err="1" smtClean="0"/>
              <a:t>eq</a:t>
            </a:r>
            <a:r>
              <a:rPr lang="en-US" sz="2000" dirty="0" smtClean="0"/>
              <a:t>):  </a:t>
            </a:r>
            <a:r>
              <a:rPr lang="en-US" sz="2000" i="1" dirty="0" smtClean="0"/>
              <a:t>Average</a:t>
            </a:r>
            <a:r>
              <a:rPr lang="en-US" sz="2000" dirty="0" smtClean="0"/>
              <a:t> sound level of all events over specific time period  </a:t>
            </a:r>
          </a:p>
          <a:p>
            <a:pPr lvl="1"/>
            <a:r>
              <a:rPr lang="en-US" sz="2000" b="1" dirty="0" smtClean="0"/>
              <a:t>Day-Night Average Sound Level </a:t>
            </a:r>
            <a:r>
              <a:rPr lang="en-US" sz="2000" dirty="0" smtClean="0"/>
              <a:t>(DNL):  </a:t>
            </a:r>
            <a:r>
              <a:rPr lang="en-US" sz="2000" i="1" dirty="0" smtClean="0"/>
              <a:t>Average</a:t>
            </a:r>
            <a:r>
              <a:rPr lang="en-US" sz="2000" dirty="0" smtClean="0"/>
              <a:t> sound level over </a:t>
            </a:r>
            <a:r>
              <a:rPr lang="en-US" sz="2000" dirty="0" smtClean="0"/>
              <a:t>24 hours</a:t>
            </a:r>
            <a:r>
              <a:rPr lang="en-US" sz="2000" dirty="0" smtClean="0"/>
              <a:t>, with a penalty to nighttime events</a:t>
            </a:r>
            <a:endParaRPr lang="en-US" sz="2000" dirty="0"/>
          </a:p>
        </p:txBody>
      </p:sp>
      <p:sp>
        <p:nvSpPr>
          <p:cNvPr id="4" name="TextBox 3"/>
          <p:cNvSpPr txBox="1"/>
          <p:nvPr/>
        </p:nvSpPr>
        <p:spPr>
          <a:xfrm>
            <a:off x="2191408" y="4418754"/>
            <a:ext cx="6630020" cy="307777"/>
          </a:xfrm>
          <a:prstGeom prst="rect">
            <a:avLst/>
          </a:prstGeom>
          <a:noFill/>
        </p:spPr>
        <p:txBody>
          <a:bodyPr wrap="none" rtlCol="0">
            <a:spAutoFit/>
          </a:bodyPr>
          <a:lstStyle/>
          <a:p>
            <a:r>
              <a:rPr lang="en-US" sz="1400" i="1" dirty="0" smtClean="0">
                <a:hlinkClick r:id="rId3"/>
              </a:rPr>
              <a:t>Source: PSU </a:t>
            </a:r>
            <a:r>
              <a:rPr lang="en-US" sz="1400" i="1" dirty="0" err="1" smtClean="0">
                <a:hlinkClick r:id="rId3"/>
              </a:rPr>
              <a:t>Noisequest</a:t>
            </a:r>
            <a:r>
              <a:rPr lang="en-US" sz="1400" i="1" dirty="0" smtClean="0">
                <a:hlinkClick r:id="rId3"/>
              </a:rPr>
              <a:t> https</a:t>
            </a:r>
            <a:r>
              <a:rPr lang="en-US" sz="1400" i="1" dirty="0">
                <a:hlinkClick r:id="rId3"/>
              </a:rPr>
              <a:t>://www.noisequest.psu.edu/noisebasics-noisemodels.html</a:t>
            </a:r>
            <a:endParaRPr lang="en-US" sz="1400" i="1" dirty="0"/>
          </a:p>
        </p:txBody>
      </p:sp>
    </p:spTree>
    <p:extLst>
      <p:ext uri="{BB962C8B-B14F-4D97-AF65-F5344CB8AC3E}">
        <p14:creationId xmlns:p14="http://schemas.microsoft.com/office/powerpoint/2010/main" val="3167254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6FB8A8-B837-46E4-948A-F5A6FC8E9A58}"/>
              </a:ext>
            </a:extLst>
          </p:cNvPr>
          <p:cNvSpPr>
            <a:spLocks noGrp="1"/>
          </p:cNvSpPr>
          <p:nvPr>
            <p:ph type="title"/>
          </p:nvPr>
        </p:nvSpPr>
        <p:spPr>
          <a:xfrm>
            <a:off x="822325" y="569913"/>
            <a:ext cx="7543800" cy="2673350"/>
          </a:xfrm>
        </p:spPr>
        <p:txBody>
          <a:bodyPr>
            <a:normAutofit/>
          </a:bodyPr>
          <a:lstStyle/>
          <a:p>
            <a:r>
              <a:rPr lang="en-US" sz="3200" dirty="0">
                <a:solidFill>
                  <a:schemeClr val="tx1"/>
                </a:solidFill>
                <a:latin typeface="+mn-lt"/>
                <a:cs typeface="Arial" panose="020B0604020202020204" pitchFamily="34" charset="0"/>
              </a:rPr>
              <a:t>Section </a:t>
            </a:r>
            <a:r>
              <a:rPr lang="en-US" sz="3200" dirty="0" smtClean="0">
                <a:solidFill>
                  <a:schemeClr val="tx1"/>
                </a:solidFill>
                <a:latin typeface="+mn-lt"/>
                <a:cs typeface="Arial" panose="020B0604020202020204" pitchFamily="34" charset="0"/>
              </a:rPr>
              <a:t>3:</a:t>
            </a:r>
            <a:r>
              <a:rPr lang="en-US" sz="3200" dirty="0">
                <a:solidFill>
                  <a:schemeClr val="tx1"/>
                </a:solidFill>
                <a:latin typeface="+mn-lt"/>
                <a:cs typeface="Arial" panose="020B0604020202020204" pitchFamily="34" charset="0"/>
              </a:rPr>
              <a:t/>
            </a:r>
            <a:br>
              <a:rPr lang="en-US" sz="3200" dirty="0">
                <a:solidFill>
                  <a:schemeClr val="tx1"/>
                </a:solidFill>
                <a:latin typeface="+mn-lt"/>
                <a:cs typeface="Arial" panose="020B0604020202020204" pitchFamily="34" charset="0"/>
              </a:rPr>
            </a:br>
            <a:r>
              <a:rPr lang="en-US" sz="3200" dirty="0" smtClean="0">
                <a:solidFill>
                  <a:schemeClr val="tx1"/>
                </a:solidFill>
                <a:latin typeface="+mn-lt"/>
                <a:cs typeface="Arial" panose="020B0604020202020204" pitchFamily="34" charset="0"/>
              </a:rPr>
              <a:t>Helicopter Noise Basics</a:t>
            </a:r>
            <a:endParaRPr lang="en-US" sz="3200" dirty="0">
              <a:solidFill>
                <a:schemeClr val="tx1"/>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400632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072" y="110531"/>
            <a:ext cx="7543800" cy="844062"/>
          </a:xfrm>
        </p:spPr>
        <p:txBody>
          <a:bodyPr/>
          <a:lstStyle/>
          <a:p>
            <a:r>
              <a:rPr lang="en-US" dirty="0" smtClean="0"/>
              <a:t>Helicopter Noise Emissions</a:t>
            </a:r>
            <a:endParaRPr lang="en-US" dirty="0"/>
          </a:p>
        </p:txBody>
      </p:sp>
      <p:sp>
        <p:nvSpPr>
          <p:cNvPr id="5" name="Content Placeholder 4"/>
          <p:cNvSpPr>
            <a:spLocks noGrp="1"/>
          </p:cNvSpPr>
          <p:nvPr>
            <p:ph sz="half" idx="1"/>
          </p:nvPr>
        </p:nvSpPr>
        <p:spPr>
          <a:xfrm>
            <a:off x="231112" y="1105165"/>
            <a:ext cx="4295168" cy="3017520"/>
          </a:xfrm>
        </p:spPr>
        <p:txBody>
          <a:bodyPr>
            <a:noAutofit/>
          </a:bodyPr>
          <a:lstStyle/>
          <a:p>
            <a:pPr marL="182880" indent="-182880">
              <a:lnSpc>
                <a:spcPct val="110000"/>
              </a:lnSpc>
              <a:spcAft>
                <a:spcPts val="0"/>
              </a:spcAft>
              <a:buFont typeface="Arial" panose="020B0604020202020204" pitchFamily="34" charset="0"/>
              <a:buChar char="•"/>
            </a:pPr>
            <a:r>
              <a:rPr lang="en-US" sz="2000" dirty="0"/>
              <a:t>Helicopter noise is complex and </a:t>
            </a:r>
            <a:r>
              <a:rPr lang="en-US" sz="2000" dirty="0" smtClean="0"/>
              <a:t>comprised </a:t>
            </a:r>
            <a:r>
              <a:rPr lang="en-US" sz="2000" dirty="0"/>
              <a:t>of multiple noise sources</a:t>
            </a:r>
          </a:p>
          <a:p>
            <a:pPr marL="182880" indent="-182880">
              <a:lnSpc>
                <a:spcPct val="110000"/>
              </a:lnSpc>
              <a:spcBef>
                <a:spcPts val="600"/>
              </a:spcBef>
              <a:spcAft>
                <a:spcPts val="0"/>
              </a:spcAft>
              <a:buFont typeface="Arial" panose="020B0604020202020204" pitchFamily="34" charset="0"/>
              <a:buChar char="•"/>
            </a:pPr>
            <a:r>
              <a:rPr lang="en-US" sz="2000" dirty="0"/>
              <a:t>Different operating conditions cause different sound characteristics, quality, loudness, and </a:t>
            </a:r>
            <a:r>
              <a:rPr lang="en-US" sz="2000" dirty="0" smtClean="0"/>
              <a:t>directivity</a:t>
            </a:r>
          </a:p>
          <a:p>
            <a:pPr marL="182880" indent="-182880">
              <a:lnSpc>
                <a:spcPct val="110000"/>
              </a:lnSpc>
              <a:spcBef>
                <a:spcPts val="600"/>
              </a:spcBef>
              <a:buFont typeface="Arial" panose="020B0604020202020204" pitchFamily="34" charset="0"/>
              <a:buChar char="•"/>
            </a:pPr>
            <a:r>
              <a:rPr lang="en-US" sz="2000" dirty="0" smtClean="0"/>
              <a:t>4 </a:t>
            </a:r>
            <a:r>
              <a:rPr lang="en-US" sz="2000" dirty="0"/>
              <a:t>primary </a:t>
            </a:r>
            <a:r>
              <a:rPr lang="en-US" sz="2000" dirty="0" smtClean="0"/>
              <a:t>types </a:t>
            </a:r>
            <a:r>
              <a:rPr lang="en-US" sz="2000" dirty="0"/>
              <a:t>of noise:</a:t>
            </a:r>
          </a:p>
          <a:p>
            <a:pPr lvl="1">
              <a:lnSpc>
                <a:spcPct val="110000"/>
              </a:lnSpc>
            </a:pPr>
            <a:r>
              <a:rPr lang="en-US" sz="1600" dirty="0" smtClean="0"/>
              <a:t>Thickness and High </a:t>
            </a:r>
            <a:r>
              <a:rPr lang="en-US" sz="1600" dirty="0"/>
              <a:t>Speed Impulsive (HSI) </a:t>
            </a:r>
            <a:r>
              <a:rPr lang="en-US" sz="1600" dirty="0" smtClean="0"/>
              <a:t>noise</a:t>
            </a:r>
            <a:endParaRPr lang="en-US" sz="1600" dirty="0"/>
          </a:p>
          <a:p>
            <a:pPr lvl="1">
              <a:lnSpc>
                <a:spcPct val="110000"/>
              </a:lnSpc>
            </a:pPr>
            <a:r>
              <a:rPr lang="en-US" sz="1600" dirty="0"/>
              <a:t>Blade Vortex Interaction (BVI) </a:t>
            </a:r>
            <a:r>
              <a:rPr lang="en-US" sz="1600" dirty="0" smtClean="0"/>
              <a:t>noise</a:t>
            </a:r>
            <a:endParaRPr lang="en-US" dirty="0"/>
          </a:p>
          <a:p>
            <a:pPr lvl="1">
              <a:lnSpc>
                <a:spcPct val="110000"/>
              </a:lnSpc>
            </a:pPr>
            <a:r>
              <a:rPr lang="en-US" sz="1600" dirty="0" smtClean="0"/>
              <a:t>Loading and Broadband noise</a:t>
            </a:r>
          </a:p>
          <a:p>
            <a:pPr lvl="1">
              <a:lnSpc>
                <a:spcPct val="110000"/>
              </a:lnSpc>
            </a:pPr>
            <a:r>
              <a:rPr lang="en-US" sz="1600" dirty="0" smtClean="0"/>
              <a:t>Tail </a:t>
            </a:r>
            <a:r>
              <a:rPr lang="en-US" sz="1600" dirty="0"/>
              <a:t>Rotor Interaction (TRI) </a:t>
            </a:r>
            <a:r>
              <a:rPr lang="en-US" sz="1600" dirty="0" smtClean="0"/>
              <a:t>noise</a:t>
            </a:r>
            <a:endParaRPr lang="en-US" sz="1600" dirty="0"/>
          </a:p>
        </p:txBody>
      </p:sp>
      <p:pic>
        <p:nvPicPr>
          <p:cNvPr id="8" name="Content Placeholder 7"/>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616713" y="1141351"/>
            <a:ext cx="4235882" cy="3359225"/>
          </a:xfrm>
          <a:prstGeom prst="rect">
            <a:avLst/>
          </a:prstGeom>
        </p:spPr>
      </p:pic>
      <p:sp>
        <p:nvSpPr>
          <p:cNvPr id="3" name="TextBox 2"/>
          <p:cNvSpPr txBox="1"/>
          <p:nvPr/>
        </p:nvSpPr>
        <p:spPr>
          <a:xfrm>
            <a:off x="4784761" y="4500576"/>
            <a:ext cx="1949893" cy="307777"/>
          </a:xfrm>
          <a:prstGeom prst="rect">
            <a:avLst/>
          </a:prstGeom>
          <a:noFill/>
        </p:spPr>
        <p:txBody>
          <a:bodyPr wrap="none" rtlCol="0">
            <a:spAutoFit/>
          </a:bodyPr>
          <a:lstStyle/>
          <a:p>
            <a:r>
              <a:rPr lang="en-US" sz="1400" i="1" dirty="0">
                <a:solidFill>
                  <a:schemeClr val="bg2">
                    <a:lumMod val="50000"/>
                  </a:schemeClr>
                </a:solidFill>
              </a:rPr>
              <a:t>Source:  K </a:t>
            </a:r>
            <a:r>
              <a:rPr lang="en-US" sz="1400" i="1" dirty="0" err="1">
                <a:solidFill>
                  <a:schemeClr val="bg2">
                    <a:lumMod val="50000"/>
                  </a:schemeClr>
                </a:solidFill>
              </a:rPr>
              <a:t>Brentner</a:t>
            </a:r>
            <a:r>
              <a:rPr lang="en-US" sz="1400" i="1" dirty="0">
                <a:solidFill>
                  <a:schemeClr val="bg2">
                    <a:lumMod val="50000"/>
                  </a:schemeClr>
                </a:solidFill>
              </a:rPr>
              <a:t>, PSU</a:t>
            </a:r>
          </a:p>
        </p:txBody>
      </p:sp>
    </p:spTree>
    <p:custDataLst>
      <p:tags r:id="rId1"/>
    </p:custDataLst>
    <p:extLst>
      <p:ext uri="{BB962C8B-B14F-4D97-AF65-F5344CB8AC3E}">
        <p14:creationId xmlns:p14="http://schemas.microsoft.com/office/powerpoint/2010/main" val="3528935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Speed Impulsive (HSI) Noise</a:t>
            </a:r>
            <a:endParaRPr lang="en-US" dirty="0"/>
          </a:p>
        </p:txBody>
      </p:sp>
      <p:sp>
        <p:nvSpPr>
          <p:cNvPr id="3" name="Content Placeholder 2"/>
          <p:cNvSpPr>
            <a:spLocks noGrp="1"/>
          </p:cNvSpPr>
          <p:nvPr>
            <p:ph idx="1"/>
          </p:nvPr>
        </p:nvSpPr>
        <p:spPr>
          <a:xfrm>
            <a:off x="800099" y="1028700"/>
            <a:ext cx="3520441" cy="3543943"/>
          </a:xfrm>
        </p:spPr>
        <p:txBody>
          <a:bodyPr/>
          <a:lstStyle/>
          <a:p>
            <a:r>
              <a:rPr lang="en-US" dirty="0" smtClean="0"/>
              <a:t>Higher rotor speed and forward airspeed compound</a:t>
            </a:r>
          </a:p>
          <a:p>
            <a:r>
              <a:rPr lang="en-US" dirty="0" smtClean="0"/>
              <a:t>Can travel over very long distances</a:t>
            </a:r>
          </a:p>
          <a:p>
            <a:r>
              <a:rPr lang="en-US" i="1" dirty="0" smtClean="0"/>
              <a:t>Pilots cannot hear this in the aircraft </a:t>
            </a:r>
          </a:p>
          <a:p>
            <a:endParaRPr lang="en-US" dirty="0"/>
          </a:p>
        </p:txBody>
      </p:sp>
      <p:pic>
        <p:nvPicPr>
          <p:cNvPr id="4" name="Content Placeholder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16713" y="1141351"/>
            <a:ext cx="4235882" cy="3359225"/>
          </a:xfrm>
          <a:prstGeom prst="rect">
            <a:avLst/>
          </a:prstGeom>
        </p:spPr>
      </p:pic>
      <p:sp>
        <p:nvSpPr>
          <p:cNvPr id="5" name="Oval 4"/>
          <p:cNvSpPr/>
          <p:nvPr/>
        </p:nvSpPr>
        <p:spPr>
          <a:xfrm>
            <a:off x="4511710" y="1597152"/>
            <a:ext cx="1738365" cy="482857"/>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87050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Blade Vortex Interaction (BVI) Noise</a:t>
            </a:r>
            <a:endParaRPr lang="en-US" dirty="0"/>
          </a:p>
        </p:txBody>
      </p:sp>
      <p:sp>
        <p:nvSpPr>
          <p:cNvPr id="3" name="Content Placeholder 2"/>
          <p:cNvSpPr>
            <a:spLocks noGrp="1"/>
          </p:cNvSpPr>
          <p:nvPr>
            <p:ph idx="1"/>
          </p:nvPr>
        </p:nvSpPr>
        <p:spPr>
          <a:xfrm>
            <a:off x="633984" y="1226695"/>
            <a:ext cx="3982730" cy="3431292"/>
          </a:xfrm>
        </p:spPr>
        <p:txBody>
          <a:bodyPr>
            <a:normAutofit lnSpcReduction="10000"/>
          </a:bodyPr>
          <a:lstStyle/>
          <a:p>
            <a:r>
              <a:rPr lang="en-US" dirty="0" smtClean="0"/>
              <a:t>Created when rotor blades pass through or close to the wake of the preceding blades</a:t>
            </a:r>
          </a:p>
          <a:p>
            <a:r>
              <a:rPr lang="en-US" dirty="0" smtClean="0"/>
              <a:t>Impulsive and directional</a:t>
            </a:r>
          </a:p>
          <a:p>
            <a:r>
              <a:rPr lang="en-US" dirty="0"/>
              <a:t>Can travel long distances </a:t>
            </a:r>
          </a:p>
          <a:p>
            <a:r>
              <a:rPr lang="en-US" dirty="0" smtClean="0"/>
              <a:t>Most people will find BVI annoying</a:t>
            </a:r>
          </a:p>
        </p:txBody>
      </p:sp>
      <p:pic>
        <p:nvPicPr>
          <p:cNvPr id="4" name="Content Placeholder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16713" y="1141351"/>
            <a:ext cx="4235882" cy="3359225"/>
          </a:xfrm>
          <a:prstGeom prst="rect">
            <a:avLst/>
          </a:prstGeom>
        </p:spPr>
      </p:pic>
      <p:sp>
        <p:nvSpPr>
          <p:cNvPr id="5" name="Oval 4"/>
          <p:cNvSpPr/>
          <p:nvPr/>
        </p:nvSpPr>
        <p:spPr>
          <a:xfrm rot="19735640">
            <a:off x="4637525" y="2717610"/>
            <a:ext cx="1738365" cy="563932"/>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5037658">
            <a:off x="6971499" y="3252952"/>
            <a:ext cx="1738365" cy="563932"/>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8793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168" y="0"/>
            <a:ext cx="7404274" cy="857250"/>
          </a:xfrm>
        </p:spPr>
        <p:txBody>
          <a:bodyPr>
            <a:normAutofit/>
          </a:bodyPr>
          <a:lstStyle/>
          <a:p>
            <a:r>
              <a:rPr lang="en-US" dirty="0">
                <a:solidFill>
                  <a:schemeClr val="tx1"/>
                </a:solidFill>
                <a:cs typeface="Arial" panose="020B0604020202020204" pitchFamily="34" charset="0"/>
              </a:rPr>
              <a:t>BVI Visualization</a:t>
            </a:r>
          </a:p>
        </p:txBody>
      </p:sp>
      <p:pic>
        <p:nvPicPr>
          <p:cNvPr id="5" name="6cHmpMRmSe2">
            <a:hlinkClick r:id="" action="ppaction://media"/>
          </p:cNvPr>
          <p:cNvPicPr>
            <a:picLocks noGrp="1" noChangeAspect="1"/>
          </p:cNvPicPr>
          <p:nvPr>
            <p:ph idx="1"/>
            <a:videoFile r:link="rId3"/>
            <p:extLst>
              <p:ext uri="{DAA4B4D4-6D71-4841-9C94-3DE7FCFB9230}">
                <p14:media xmlns:p14="http://schemas.microsoft.com/office/powerpoint/2010/main" r:embed="rId2"/>
              </p:ext>
            </p:extLst>
          </p:nvPr>
        </p:nvPicPr>
        <p:blipFill>
          <a:blip r:embed="rId6"/>
          <a:stretch>
            <a:fillRect/>
          </a:stretch>
        </p:blipFill>
        <p:spPr>
          <a:xfrm>
            <a:off x="1077741" y="927073"/>
            <a:ext cx="6988518" cy="3814372"/>
          </a:xfrm>
        </p:spPr>
      </p:pic>
    </p:spTree>
    <p:custDataLst>
      <p:tags r:id="rId1"/>
    </p:custDataLst>
    <p:extLst>
      <p:ext uri="{BB962C8B-B14F-4D97-AF65-F5344CB8AC3E}">
        <p14:creationId xmlns:p14="http://schemas.microsoft.com/office/powerpoint/2010/main" val="76808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6FB8A8-B837-46E4-948A-F5A6FC8E9A58}"/>
              </a:ext>
            </a:extLst>
          </p:cNvPr>
          <p:cNvSpPr>
            <a:spLocks noGrp="1"/>
          </p:cNvSpPr>
          <p:nvPr>
            <p:ph type="title"/>
          </p:nvPr>
        </p:nvSpPr>
        <p:spPr>
          <a:xfrm>
            <a:off x="822325" y="569913"/>
            <a:ext cx="7543800" cy="2673350"/>
          </a:xfrm>
        </p:spPr>
        <p:txBody>
          <a:bodyPr>
            <a:normAutofit/>
          </a:bodyPr>
          <a:lstStyle/>
          <a:p>
            <a:r>
              <a:rPr lang="en-US" sz="3200" dirty="0">
                <a:solidFill>
                  <a:schemeClr val="tx1"/>
                </a:solidFill>
                <a:latin typeface="+mn-lt"/>
                <a:cs typeface="Arial" panose="020B0604020202020204" pitchFamily="34" charset="0"/>
              </a:rPr>
              <a:t>Section </a:t>
            </a:r>
            <a:r>
              <a:rPr lang="en-US" sz="3200" dirty="0" smtClean="0">
                <a:solidFill>
                  <a:schemeClr val="tx1"/>
                </a:solidFill>
                <a:latin typeface="+mn-lt"/>
                <a:cs typeface="Arial" panose="020B0604020202020204" pitchFamily="34" charset="0"/>
              </a:rPr>
              <a:t>4:</a:t>
            </a:r>
            <a:r>
              <a:rPr lang="en-US" sz="3200" dirty="0">
                <a:solidFill>
                  <a:schemeClr val="tx1"/>
                </a:solidFill>
                <a:latin typeface="+mn-lt"/>
                <a:cs typeface="Arial" panose="020B0604020202020204" pitchFamily="34" charset="0"/>
              </a:rPr>
              <a:t/>
            </a:r>
            <a:br>
              <a:rPr lang="en-US" sz="3200" dirty="0">
                <a:solidFill>
                  <a:schemeClr val="tx1"/>
                </a:solidFill>
                <a:latin typeface="+mn-lt"/>
                <a:cs typeface="Arial" panose="020B0604020202020204" pitchFamily="34" charset="0"/>
              </a:rPr>
            </a:br>
            <a:r>
              <a:rPr lang="en-US" sz="3200" dirty="0" smtClean="0">
                <a:solidFill>
                  <a:schemeClr val="tx1"/>
                </a:solidFill>
                <a:latin typeface="+mn-lt"/>
                <a:cs typeface="Arial" panose="020B0604020202020204" pitchFamily="34" charset="0"/>
              </a:rPr>
              <a:t>Fly Neighborly Recommendations</a:t>
            </a:r>
            <a:endParaRPr lang="en-US" sz="3200" dirty="0">
              <a:solidFill>
                <a:schemeClr val="tx1"/>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61444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28" y="160775"/>
            <a:ext cx="7799427" cy="663190"/>
          </a:xfrm>
        </p:spPr>
        <p:txBody>
          <a:bodyPr>
            <a:normAutofit fontScale="90000"/>
          </a:bodyPr>
          <a:lstStyle/>
          <a:p>
            <a:r>
              <a:rPr lang="en-US" dirty="0" smtClean="0"/>
              <a:t>Noise Abatement in Flight - Safety Comes First!</a:t>
            </a:r>
            <a:endParaRPr lang="en-US" dirty="0"/>
          </a:p>
        </p:txBody>
      </p:sp>
      <p:sp>
        <p:nvSpPr>
          <p:cNvPr id="3" name="Content Placeholder 2"/>
          <p:cNvSpPr>
            <a:spLocks noGrp="1"/>
          </p:cNvSpPr>
          <p:nvPr>
            <p:ph idx="1"/>
          </p:nvPr>
        </p:nvSpPr>
        <p:spPr>
          <a:xfrm>
            <a:off x="434339" y="1344549"/>
            <a:ext cx="7833361" cy="3496318"/>
          </a:xfrm>
        </p:spPr>
        <p:txBody>
          <a:bodyPr>
            <a:normAutofit/>
          </a:bodyPr>
          <a:lstStyle/>
          <a:p>
            <a:r>
              <a:rPr lang="en-US" sz="2400" dirty="0" smtClean="0"/>
              <a:t>As always, safe flight given priority over noise </a:t>
            </a:r>
          </a:p>
          <a:p>
            <a:r>
              <a:rPr lang="en-US" sz="2400" dirty="0" smtClean="0"/>
              <a:t>Noise abatement profiles require</a:t>
            </a:r>
          </a:p>
          <a:p>
            <a:pPr lvl="1"/>
            <a:r>
              <a:rPr lang="en-US" sz="2000" dirty="0" smtClean="0"/>
              <a:t>Technical proficiency</a:t>
            </a:r>
          </a:p>
          <a:p>
            <a:pPr lvl="1"/>
            <a:r>
              <a:rPr lang="en-US" sz="2000" dirty="0" smtClean="0"/>
              <a:t>Training</a:t>
            </a:r>
          </a:p>
          <a:p>
            <a:pPr lvl="1"/>
            <a:r>
              <a:rPr lang="en-US" sz="2000" dirty="0" smtClean="0"/>
              <a:t>Mission planning / execution </a:t>
            </a:r>
          </a:p>
          <a:p>
            <a:pPr lvl="1"/>
            <a:endParaRPr lang="en-US" sz="2000" dirty="0" smtClean="0"/>
          </a:p>
          <a:p>
            <a:pPr lvl="1"/>
            <a:endParaRPr lang="en-US" sz="20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4741" y="2011299"/>
            <a:ext cx="3657600" cy="2438400"/>
          </a:xfrm>
          <a:prstGeom prst="rect">
            <a:avLst/>
          </a:prstGeom>
        </p:spPr>
      </p:pic>
    </p:spTree>
    <p:custDataLst>
      <p:tags r:id="rId1"/>
    </p:custDataLst>
    <p:extLst>
      <p:ext uri="{BB962C8B-B14F-4D97-AF65-F5344CB8AC3E}">
        <p14:creationId xmlns:p14="http://schemas.microsoft.com/office/powerpoint/2010/main" val="3674141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747" y="104274"/>
            <a:ext cx="7472864" cy="780299"/>
          </a:xfrm>
        </p:spPr>
        <p:txBody>
          <a:bodyPr>
            <a:normAutofit/>
          </a:bodyPr>
          <a:lstStyle/>
          <a:p>
            <a:r>
              <a:rPr lang="en-US" dirty="0" smtClean="0"/>
              <a:t>Fly Neighborly Considerations</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5643" y="917751"/>
            <a:ext cx="3810434" cy="3450771"/>
          </a:xfrm>
        </p:spPr>
        <p:txBody>
          <a:bodyPr>
            <a:noAutofit/>
          </a:bodyPr>
          <a:lstStyle/>
          <a:p>
            <a:r>
              <a:rPr lang="en-US" sz="2000" dirty="0">
                <a:solidFill>
                  <a:schemeClr val="tx1"/>
                </a:solidFill>
                <a:latin typeface="+mj-lt"/>
                <a:cs typeface="Arial" panose="020B0604020202020204" pitchFamily="34" charset="0"/>
              </a:rPr>
              <a:t>Key Considerations</a:t>
            </a:r>
          </a:p>
          <a:p>
            <a:pPr marL="461963" lvl="2" indent="-231775">
              <a:buFont typeface="Arial" panose="020B0604020202020204" pitchFamily="34" charset="0"/>
              <a:buChar char="•"/>
            </a:pPr>
            <a:r>
              <a:rPr lang="en-US" dirty="0">
                <a:solidFill>
                  <a:schemeClr val="tx1"/>
                </a:solidFill>
                <a:latin typeface="+mj-lt"/>
              </a:rPr>
              <a:t>Safety </a:t>
            </a:r>
          </a:p>
          <a:p>
            <a:pPr marL="461963" lvl="2" indent="-231775">
              <a:buFont typeface="Arial" panose="020B0604020202020204" pitchFamily="34" charset="0"/>
              <a:buChar char="•"/>
            </a:pPr>
            <a:r>
              <a:rPr lang="en-US" dirty="0">
                <a:solidFill>
                  <a:schemeClr val="tx1"/>
                </a:solidFill>
                <a:latin typeface="+mj-lt"/>
              </a:rPr>
              <a:t>Flyability</a:t>
            </a:r>
          </a:p>
          <a:p>
            <a:pPr marL="461963" lvl="2" indent="-231775">
              <a:buFont typeface="Arial" panose="020B0604020202020204" pitchFamily="34" charset="0"/>
              <a:buChar char="•"/>
            </a:pPr>
            <a:r>
              <a:rPr lang="en-US" dirty="0">
                <a:solidFill>
                  <a:schemeClr val="tx1"/>
                </a:solidFill>
                <a:latin typeface="+mj-lt"/>
                <a:cs typeface="Arial" panose="020B0604020202020204" pitchFamily="34" charset="0"/>
              </a:rPr>
              <a:t>Passenger Acceptability</a:t>
            </a:r>
          </a:p>
          <a:p>
            <a:pPr marL="461963" lvl="2" indent="-231775">
              <a:buFont typeface="Arial" panose="020B0604020202020204" pitchFamily="34" charset="0"/>
              <a:buChar char="•"/>
            </a:pPr>
            <a:r>
              <a:rPr lang="en-US" dirty="0">
                <a:solidFill>
                  <a:schemeClr val="tx1"/>
                </a:solidFill>
                <a:latin typeface="+mj-lt"/>
              </a:rPr>
              <a:t>Duration / Operational Costs</a:t>
            </a:r>
          </a:p>
          <a:p>
            <a:pPr marL="461963" lvl="2" indent="-231775">
              <a:buFont typeface="Arial" panose="020B0604020202020204" pitchFamily="34" charset="0"/>
              <a:buChar char="•"/>
            </a:pPr>
            <a:r>
              <a:rPr lang="en-US" dirty="0">
                <a:solidFill>
                  <a:schemeClr val="tx1"/>
                </a:solidFill>
                <a:latin typeface="+mj-lt"/>
              </a:rPr>
              <a:t>Routing Requirements</a:t>
            </a:r>
          </a:p>
          <a:p>
            <a:r>
              <a:rPr lang="en-US" sz="2000" dirty="0">
                <a:solidFill>
                  <a:schemeClr val="tx1"/>
                </a:solidFill>
                <a:latin typeface="+mj-lt"/>
                <a:cs typeface="Arial" panose="020B0604020202020204" pitchFamily="34" charset="0"/>
              </a:rPr>
              <a:t>What’s in the </a:t>
            </a:r>
            <a:r>
              <a:rPr lang="en-US" sz="2000" dirty="0" smtClean="0">
                <a:solidFill>
                  <a:schemeClr val="tx1"/>
                </a:solidFill>
                <a:latin typeface="+mj-lt"/>
                <a:cs typeface="Arial" panose="020B0604020202020204" pitchFamily="34" charset="0"/>
              </a:rPr>
              <a:t>Fly Neighborly </a:t>
            </a:r>
            <a:r>
              <a:rPr lang="en-US" sz="2000" dirty="0">
                <a:solidFill>
                  <a:schemeClr val="tx1"/>
                </a:solidFill>
                <a:latin typeface="+mj-lt"/>
                <a:cs typeface="Arial" panose="020B0604020202020204" pitchFamily="34" charset="0"/>
              </a:rPr>
              <a:t>Toolkit</a:t>
            </a:r>
          </a:p>
          <a:p>
            <a:pPr marL="461963" lvl="2" indent="-231775">
              <a:buFont typeface="Arial" panose="020B0604020202020204" pitchFamily="34" charset="0"/>
              <a:buChar char="•"/>
            </a:pPr>
            <a:r>
              <a:rPr lang="en-US" dirty="0">
                <a:solidFill>
                  <a:schemeClr val="tx1"/>
                </a:solidFill>
                <a:cs typeface="Arial" panose="020B0604020202020204" pitchFamily="34" charset="0"/>
              </a:rPr>
              <a:t>Routing Changes</a:t>
            </a:r>
            <a:endParaRPr lang="en-US" sz="2000" dirty="0">
              <a:solidFill>
                <a:schemeClr val="tx1"/>
              </a:solidFill>
              <a:cs typeface="Arial" panose="020B0604020202020204" pitchFamily="34" charset="0"/>
            </a:endParaRPr>
          </a:p>
          <a:p>
            <a:pPr marL="461963" lvl="2" indent="-231775">
              <a:buFont typeface="Arial" panose="020B0604020202020204" pitchFamily="34" charset="0"/>
              <a:buChar char="•"/>
            </a:pPr>
            <a:r>
              <a:rPr lang="en-US" dirty="0" smtClean="0">
                <a:solidFill>
                  <a:schemeClr val="tx1"/>
                </a:solidFill>
                <a:latin typeface="+mj-lt"/>
              </a:rPr>
              <a:t>Altitude</a:t>
            </a:r>
          </a:p>
          <a:p>
            <a:pPr marL="461963" lvl="2" indent="-231775">
              <a:buFont typeface="Arial" panose="020B0604020202020204" pitchFamily="34" charset="0"/>
              <a:buChar char="•"/>
            </a:pPr>
            <a:r>
              <a:rPr lang="en-US" dirty="0" smtClean="0">
                <a:solidFill>
                  <a:schemeClr val="tx1"/>
                </a:solidFill>
                <a:latin typeface="+mj-lt"/>
              </a:rPr>
              <a:t>Airspeed </a:t>
            </a:r>
            <a:endParaRPr lang="en-US" dirty="0">
              <a:solidFill>
                <a:schemeClr val="tx1"/>
              </a:solidFill>
              <a:latin typeface="+mj-lt"/>
            </a:endParaRPr>
          </a:p>
          <a:p>
            <a:pPr marL="461963" lvl="2" indent="-231775">
              <a:buFont typeface="Arial" panose="020B0604020202020204" pitchFamily="34" charset="0"/>
              <a:buChar char="•"/>
            </a:pPr>
            <a:r>
              <a:rPr lang="en-US" dirty="0" smtClean="0">
                <a:solidFill>
                  <a:schemeClr val="tx1"/>
                </a:solidFill>
                <a:latin typeface="+mj-lt"/>
              </a:rPr>
              <a:t>Departure: Rate-of-Climb</a:t>
            </a:r>
          </a:p>
          <a:p>
            <a:pPr marL="461963" lvl="2" indent="-231775">
              <a:buFont typeface="Arial" panose="020B0604020202020204" pitchFamily="34" charset="0"/>
              <a:buChar char="•"/>
            </a:pPr>
            <a:r>
              <a:rPr lang="en-US" dirty="0" smtClean="0">
                <a:solidFill>
                  <a:schemeClr val="tx1"/>
                </a:solidFill>
                <a:latin typeface="+mj-lt"/>
              </a:rPr>
              <a:t>Arrival: Rate-of-Descent </a:t>
            </a:r>
            <a:endParaRPr lang="en-US" dirty="0">
              <a:solidFill>
                <a:schemeClr val="tx1"/>
              </a:solidFill>
              <a:latin typeface="+mj-lt"/>
            </a:endParaRPr>
          </a:p>
          <a:p>
            <a:endParaRPr lang="en-US" sz="2000" dirty="0">
              <a:solidFill>
                <a:schemeClr val="tx1"/>
              </a:solidFill>
              <a:latin typeface="+mj-lt"/>
              <a:cs typeface="Arial" panose="020B0604020202020204" pitchFamily="34" charset="0"/>
            </a:endParaRPr>
          </a:p>
        </p:txBody>
      </p:sp>
      <p:pic>
        <p:nvPicPr>
          <p:cNvPr id="4" name="Picture 3">
            <a:extLst>
              <a:ext uri="{FF2B5EF4-FFF2-40B4-BE49-F238E27FC236}">
                <a16:creationId xmlns:a16="http://schemas.microsoft.com/office/drawing/2014/main" id="{2EA91DA9-F64E-4F58-B5EB-6BA7DA844B4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25882" y="1077495"/>
            <a:ext cx="3592475" cy="3592475"/>
          </a:xfrm>
          <a:prstGeom prst="rect">
            <a:avLst/>
          </a:prstGeom>
        </p:spPr>
      </p:pic>
    </p:spTree>
    <p:custDataLst>
      <p:tags r:id="rId1"/>
    </p:custDataLst>
    <p:extLst>
      <p:ext uri="{BB962C8B-B14F-4D97-AF65-F5344CB8AC3E}">
        <p14:creationId xmlns:p14="http://schemas.microsoft.com/office/powerpoint/2010/main" val="3995553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6FB8A8-B837-46E4-948A-F5A6FC8E9A58}"/>
              </a:ext>
            </a:extLst>
          </p:cNvPr>
          <p:cNvSpPr>
            <a:spLocks noGrp="1"/>
          </p:cNvSpPr>
          <p:nvPr>
            <p:ph type="title"/>
          </p:nvPr>
        </p:nvSpPr>
        <p:spPr>
          <a:xfrm>
            <a:off x="822325" y="569913"/>
            <a:ext cx="7543800" cy="2673350"/>
          </a:xfrm>
        </p:spPr>
        <p:txBody>
          <a:bodyPr>
            <a:normAutofit/>
          </a:bodyPr>
          <a:lstStyle/>
          <a:p>
            <a:r>
              <a:rPr lang="en-US" sz="3200" dirty="0">
                <a:solidFill>
                  <a:schemeClr val="tx1"/>
                </a:solidFill>
                <a:latin typeface="+mn-lt"/>
                <a:cs typeface="Arial" panose="020B0604020202020204" pitchFamily="34" charset="0"/>
              </a:rPr>
              <a:t>Section </a:t>
            </a:r>
            <a:r>
              <a:rPr lang="en-US" sz="3200" dirty="0" smtClean="0">
                <a:solidFill>
                  <a:schemeClr val="tx1"/>
                </a:solidFill>
                <a:latin typeface="+mn-lt"/>
                <a:cs typeface="Arial" panose="020B0604020202020204" pitchFamily="34" charset="0"/>
              </a:rPr>
              <a:t>1:</a:t>
            </a:r>
            <a:r>
              <a:rPr lang="en-US" sz="3200" dirty="0">
                <a:solidFill>
                  <a:schemeClr val="tx1"/>
                </a:solidFill>
                <a:latin typeface="+mn-lt"/>
                <a:cs typeface="Arial" panose="020B0604020202020204" pitchFamily="34" charset="0"/>
              </a:rPr>
              <a:t/>
            </a:r>
            <a:br>
              <a:rPr lang="en-US" sz="3200" dirty="0">
                <a:solidFill>
                  <a:schemeClr val="tx1"/>
                </a:solidFill>
                <a:latin typeface="+mn-lt"/>
                <a:cs typeface="Arial" panose="020B0604020202020204" pitchFamily="34" charset="0"/>
              </a:rPr>
            </a:br>
            <a:r>
              <a:rPr lang="en-US" sz="3200" dirty="0" smtClean="0">
                <a:solidFill>
                  <a:schemeClr val="tx1"/>
                </a:solidFill>
                <a:latin typeface="+mn-lt"/>
                <a:cs typeface="Arial" panose="020B0604020202020204" pitchFamily="34" charset="0"/>
              </a:rPr>
              <a:t>Introduction</a:t>
            </a:r>
            <a:endParaRPr lang="en-US" sz="3200" dirty="0">
              <a:solidFill>
                <a:schemeClr val="tx1"/>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15603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 Neighborly </a:t>
            </a:r>
            <a:r>
              <a:rPr lang="en-US" dirty="0"/>
              <a:t>- </a:t>
            </a:r>
            <a:r>
              <a:rPr lang="en-US" dirty="0" smtClean="0"/>
              <a:t>Routing</a:t>
            </a:r>
            <a:endParaRPr lang="en-US" dirty="0"/>
          </a:p>
        </p:txBody>
      </p:sp>
      <p:sp>
        <p:nvSpPr>
          <p:cNvPr id="3" name="Content Placeholder 2"/>
          <p:cNvSpPr>
            <a:spLocks noGrp="1"/>
          </p:cNvSpPr>
          <p:nvPr>
            <p:ph idx="1"/>
          </p:nvPr>
        </p:nvSpPr>
        <p:spPr>
          <a:xfrm>
            <a:off x="800100" y="1828800"/>
            <a:ext cx="3470450" cy="2743843"/>
          </a:xfrm>
        </p:spPr>
        <p:txBody>
          <a:bodyPr>
            <a:normAutofit/>
          </a:bodyPr>
          <a:lstStyle/>
          <a:p>
            <a:r>
              <a:rPr lang="en-US" sz="2400" dirty="0" smtClean="0"/>
              <a:t>Routing should be considered in pre-flight planning</a:t>
            </a:r>
          </a:p>
          <a:p>
            <a:r>
              <a:rPr lang="en-US" sz="2400" dirty="0" smtClean="0"/>
              <a:t>Avoid noise-sensitive areas</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408" t="1620" r="1408" b="2756"/>
          <a:stretch/>
        </p:blipFill>
        <p:spPr>
          <a:xfrm>
            <a:off x="4480558" y="927272"/>
            <a:ext cx="4502667" cy="3850106"/>
          </a:xfrm>
          <a:prstGeom prst="rect">
            <a:avLst/>
          </a:prstGeom>
        </p:spPr>
      </p:pic>
    </p:spTree>
    <p:custDataLst>
      <p:tags r:id="rId1"/>
    </p:custDataLst>
    <p:extLst>
      <p:ext uri="{BB962C8B-B14F-4D97-AF65-F5344CB8AC3E}">
        <p14:creationId xmlns:p14="http://schemas.microsoft.com/office/powerpoint/2010/main" val="3148286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Fly Neighborly </a:t>
            </a:r>
            <a:r>
              <a:rPr lang="en-US" sz="3200" dirty="0"/>
              <a:t>- </a:t>
            </a:r>
            <a:r>
              <a:rPr lang="en-US" sz="3200" dirty="0" smtClean="0"/>
              <a:t>Altitude Considerations</a:t>
            </a:r>
            <a:endParaRPr lang="en-US" sz="3200" dirty="0"/>
          </a:p>
        </p:txBody>
      </p:sp>
      <p:sp>
        <p:nvSpPr>
          <p:cNvPr id="3" name="Content Placeholder 2"/>
          <p:cNvSpPr>
            <a:spLocks noGrp="1"/>
          </p:cNvSpPr>
          <p:nvPr>
            <p:ph idx="1"/>
          </p:nvPr>
        </p:nvSpPr>
        <p:spPr>
          <a:xfrm>
            <a:off x="800099" y="1028700"/>
            <a:ext cx="7833361" cy="3543943"/>
          </a:xfrm>
        </p:spPr>
        <p:txBody>
          <a:bodyPr>
            <a:normAutofit/>
          </a:bodyPr>
          <a:lstStyle/>
          <a:p>
            <a:r>
              <a:rPr lang="en-US" sz="2000" dirty="0" smtClean="0">
                <a:solidFill>
                  <a:schemeClr val="tx1"/>
                </a:solidFill>
                <a:latin typeface="Arial" panose="020B0604020202020204" pitchFamily="34" charset="0"/>
                <a:cs typeface="Arial" panose="020B0604020202020204" pitchFamily="34" charset="0"/>
              </a:rPr>
              <a:t>Doubling </a:t>
            </a:r>
            <a:r>
              <a:rPr lang="en-US" sz="2000" dirty="0">
                <a:solidFill>
                  <a:schemeClr val="tx1"/>
                </a:solidFill>
                <a:latin typeface="Arial" panose="020B0604020202020204" pitchFamily="34" charset="0"/>
                <a:cs typeface="Arial" panose="020B0604020202020204" pitchFamily="34" charset="0"/>
              </a:rPr>
              <a:t>of height decreases </a:t>
            </a:r>
            <a:r>
              <a:rPr lang="en-US" sz="2000" dirty="0" smtClean="0">
                <a:solidFill>
                  <a:schemeClr val="tx1"/>
                </a:solidFill>
                <a:latin typeface="Arial" panose="020B0604020202020204" pitchFamily="34" charset="0"/>
                <a:cs typeface="Arial" panose="020B0604020202020204" pitchFamily="34" charset="0"/>
              </a:rPr>
              <a:t>sound </a:t>
            </a:r>
            <a:r>
              <a:rPr lang="en-US" sz="2000" dirty="0">
                <a:solidFill>
                  <a:schemeClr val="tx1"/>
                </a:solidFill>
                <a:latin typeface="Arial" panose="020B0604020202020204" pitchFamily="34" charset="0"/>
                <a:cs typeface="Arial" panose="020B0604020202020204" pitchFamily="34" charset="0"/>
              </a:rPr>
              <a:t>level directly under </a:t>
            </a:r>
            <a:r>
              <a:rPr lang="en-US" sz="2000" dirty="0" smtClean="0">
                <a:solidFill>
                  <a:schemeClr val="tx1"/>
                </a:solidFill>
                <a:latin typeface="Arial" panose="020B0604020202020204" pitchFamily="34" charset="0"/>
                <a:cs typeface="Arial" panose="020B0604020202020204" pitchFamily="34" charset="0"/>
              </a:rPr>
              <a:t>flight </a:t>
            </a:r>
            <a:r>
              <a:rPr lang="en-US" sz="2000" dirty="0">
                <a:solidFill>
                  <a:schemeClr val="tx1"/>
                </a:solidFill>
                <a:latin typeface="Arial" panose="020B0604020202020204" pitchFamily="34" charset="0"/>
                <a:cs typeface="Arial" panose="020B0604020202020204" pitchFamily="34" charset="0"/>
              </a:rPr>
              <a:t>path by 6–7 dB(A)</a:t>
            </a:r>
          </a:p>
          <a:p>
            <a:r>
              <a:rPr lang="en-US" sz="2000" dirty="0">
                <a:solidFill>
                  <a:schemeClr val="tx1"/>
                </a:solidFill>
                <a:latin typeface="Arial" panose="020B0604020202020204" pitchFamily="34" charset="0"/>
                <a:cs typeface="Arial" panose="020B0604020202020204" pitchFamily="34" charset="0"/>
              </a:rPr>
              <a:t>Tripling the height reduces </a:t>
            </a:r>
            <a:r>
              <a:rPr lang="en-US" sz="2000" dirty="0" smtClean="0">
                <a:solidFill>
                  <a:schemeClr val="tx1"/>
                </a:solidFill>
                <a:latin typeface="Arial" panose="020B0604020202020204" pitchFamily="34" charset="0"/>
                <a:cs typeface="Arial" panose="020B0604020202020204" pitchFamily="34" charset="0"/>
              </a:rPr>
              <a:t>sound </a:t>
            </a:r>
            <a:r>
              <a:rPr lang="en-US" sz="2000" dirty="0">
                <a:solidFill>
                  <a:schemeClr val="tx1"/>
                </a:solidFill>
                <a:latin typeface="Arial" panose="020B0604020202020204" pitchFamily="34" charset="0"/>
                <a:cs typeface="Arial" panose="020B0604020202020204" pitchFamily="34" charset="0"/>
              </a:rPr>
              <a:t>levels by approximately 10 dB(A</a:t>
            </a:r>
            <a:r>
              <a:rPr lang="en-US" sz="2000" dirty="0" smtClean="0">
                <a:solidFill>
                  <a:schemeClr val="tx1"/>
                </a:solidFill>
                <a:latin typeface="Arial" panose="020B0604020202020204" pitchFamily="34" charset="0"/>
                <a:cs typeface="Arial" panose="020B0604020202020204" pitchFamily="34" charset="0"/>
              </a:rPr>
              <a:t>)</a:t>
            </a:r>
          </a:p>
          <a:p>
            <a:r>
              <a:rPr lang="en-US" sz="2000" dirty="0" smtClean="0">
                <a:solidFill>
                  <a:schemeClr val="tx1"/>
                </a:solidFill>
                <a:latin typeface="Arial" panose="020B0604020202020204" pitchFamily="34" charset="0"/>
                <a:cs typeface="Arial" panose="020B0604020202020204" pitchFamily="34" charset="0"/>
              </a:rPr>
              <a:t>But - </a:t>
            </a:r>
          </a:p>
          <a:p>
            <a:pPr lvl="1"/>
            <a:r>
              <a:rPr lang="en-US" sz="1800" dirty="0" smtClean="0">
                <a:solidFill>
                  <a:schemeClr val="tx1"/>
                </a:solidFill>
                <a:latin typeface="Arial" panose="020B0604020202020204" pitchFamily="34" charset="0"/>
                <a:cs typeface="Arial" panose="020B0604020202020204" pitchFamily="34" charset="0"/>
              </a:rPr>
              <a:t>Flying higher not always </a:t>
            </a:r>
          </a:p>
          <a:p>
            <a:pPr marL="105156" lvl="1" indent="0">
              <a:buNone/>
            </a:pPr>
            <a:r>
              <a:rPr lang="en-US" sz="1800" dirty="0">
                <a:solidFill>
                  <a:schemeClr val="tx1"/>
                </a:solidFill>
                <a:latin typeface="Arial" panose="020B0604020202020204" pitchFamily="34" charset="0"/>
                <a:cs typeface="Arial" panose="020B0604020202020204" pitchFamily="34" charset="0"/>
              </a:rPr>
              <a:t> </a:t>
            </a:r>
            <a:r>
              <a:rPr lang="en-US" sz="1800" dirty="0" smtClean="0">
                <a:solidFill>
                  <a:schemeClr val="tx1"/>
                </a:solidFill>
                <a:latin typeface="Arial" panose="020B0604020202020204" pitchFamily="34" charset="0"/>
                <a:cs typeface="Arial" panose="020B0604020202020204" pitchFamily="34" charset="0"/>
              </a:rPr>
              <a:t>  safe or practical</a:t>
            </a:r>
          </a:p>
          <a:p>
            <a:pPr lvl="1"/>
            <a:r>
              <a:rPr lang="en-US" sz="1800" dirty="0" smtClean="0">
                <a:solidFill>
                  <a:schemeClr val="tx1"/>
                </a:solidFill>
                <a:latin typeface="Arial" panose="020B0604020202020204" pitchFamily="34" charset="0"/>
                <a:cs typeface="Arial" panose="020B0604020202020204" pitchFamily="34" charset="0"/>
              </a:rPr>
              <a:t>Increases affected area</a:t>
            </a:r>
            <a:endParaRPr lang="en-US" sz="1800" dirty="0">
              <a:solidFill>
                <a:schemeClr val="tx1"/>
              </a:solidFill>
              <a:latin typeface="Arial" panose="020B0604020202020204" pitchFamily="34" charset="0"/>
              <a:cs typeface="Arial" panose="020B0604020202020204" pitchFamily="34" charset="0"/>
            </a:endParaRPr>
          </a:p>
          <a:p>
            <a:pPr marL="0" indent="0">
              <a:buNone/>
            </a:pPr>
            <a:endParaRPr lang="en-US" sz="2000" dirty="0">
              <a:solidFill>
                <a:schemeClr val="tx1"/>
              </a:solidFill>
              <a:latin typeface="Arial" panose="020B0604020202020204" pitchFamily="34" charset="0"/>
              <a:cs typeface="Arial" panose="020B0604020202020204" pitchFamily="34" charset="0"/>
            </a:endParaRPr>
          </a:p>
          <a:p>
            <a:endParaRPr lang="en-US" sz="2000" dirty="0"/>
          </a:p>
        </p:txBody>
      </p:sp>
      <p:grpSp>
        <p:nvGrpSpPr>
          <p:cNvPr id="5" name="Group 4">
            <a:extLst>
              <a:ext uri="{FF2B5EF4-FFF2-40B4-BE49-F238E27FC236}">
                <a16:creationId xmlns:a16="http://schemas.microsoft.com/office/drawing/2014/main" id="{649E6118-1B56-834E-826A-738CC84B3042}"/>
              </a:ext>
            </a:extLst>
          </p:cNvPr>
          <p:cNvGrpSpPr/>
          <p:nvPr/>
        </p:nvGrpSpPr>
        <p:grpSpPr>
          <a:xfrm>
            <a:off x="5172630" y="3004828"/>
            <a:ext cx="3460830" cy="1245359"/>
            <a:chOff x="3328988" y="3128962"/>
            <a:chExt cx="3000375" cy="1157289"/>
          </a:xfrm>
        </p:grpSpPr>
        <p:pic>
          <p:nvPicPr>
            <p:cNvPr id="6" name="Picture 5">
              <a:extLst>
                <a:ext uri="{FF2B5EF4-FFF2-40B4-BE49-F238E27FC236}">
                  <a16:creationId xmlns:a16="http://schemas.microsoft.com/office/drawing/2014/main" id="{4D2393E0-9B5C-4C75-8443-2B54712C9C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37214" y="3643312"/>
              <a:ext cx="734786" cy="214313"/>
            </a:xfrm>
            <a:prstGeom prst="rect">
              <a:avLst/>
            </a:prstGeom>
          </p:spPr>
        </p:pic>
        <p:sp>
          <p:nvSpPr>
            <p:cNvPr id="7" name="Isosceles Triangle 6">
              <a:extLst>
                <a:ext uri="{FF2B5EF4-FFF2-40B4-BE49-F238E27FC236}">
                  <a16:creationId xmlns:a16="http://schemas.microsoft.com/office/drawing/2014/main" id="{B047CB61-966C-4AB1-901E-F03353043C98}"/>
                </a:ext>
              </a:extLst>
            </p:cNvPr>
            <p:cNvSpPr/>
            <p:nvPr/>
          </p:nvSpPr>
          <p:spPr>
            <a:xfrm>
              <a:off x="4076020" y="3852482"/>
              <a:ext cx="252528" cy="428625"/>
            </a:xfrm>
            <a:prstGeom prst="triangle">
              <a:avLst/>
            </a:prstGeom>
            <a:gradFill>
              <a:gsLst>
                <a:gs pos="20000">
                  <a:srgbClr val="DC453F"/>
                </a:gs>
                <a:gs pos="0">
                  <a:srgbClr val="F7897D"/>
                </a:gs>
                <a:gs pos="69000">
                  <a:srgbClr val="C000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a:extLst>
                <a:ext uri="{FF2B5EF4-FFF2-40B4-BE49-F238E27FC236}">
                  <a16:creationId xmlns:a16="http://schemas.microsoft.com/office/drawing/2014/main" id="{EBB847B5-22FD-4095-B9B3-1C7D3481B6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6313" y="3128962"/>
              <a:ext cx="734786" cy="214313"/>
            </a:xfrm>
            <a:prstGeom prst="rect">
              <a:avLst/>
            </a:prstGeom>
          </p:spPr>
        </p:pic>
        <p:sp>
          <p:nvSpPr>
            <p:cNvPr id="9" name="Isosceles Triangle 8">
              <a:extLst>
                <a:ext uri="{FF2B5EF4-FFF2-40B4-BE49-F238E27FC236}">
                  <a16:creationId xmlns:a16="http://schemas.microsoft.com/office/drawing/2014/main" id="{1D2173D8-201E-4854-8160-5B7144DB8827}"/>
                </a:ext>
              </a:extLst>
            </p:cNvPr>
            <p:cNvSpPr/>
            <p:nvPr/>
          </p:nvSpPr>
          <p:spPr>
            <a:xfrm>
              <a:off x="4878030" y="3343276"/>
              <a:ext cx="551353" cy="940576"/>
            </a:xfrm>
            <a:prstGeom prst="triangle">
              <a:avLst/>
            </a:prstGeom>
            <a:gradFill flip="none" rotWithShape="1">
              <a:gsLst>
                <a:gs pos="46000">
                  <a:srgbClr val="DC453F"/>
                </a:gs>
                <a:gs pos="23000">
                  <a:srgbClr val="F7897D"/>
                </a:gs>
                <a:gs pos="83000">
                  <a:srgbClr val="C0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0" name="Straight Connector 9">
              <a:extLst>
                <a:ext uri="{FF2B5EF4-FFF2-40B4-BE49-F238E27FC236}">
                  <a16:creationId xmlns:a16="http://schemas.microsoft.com/office/drawing/2014/main" id="{7D34A8CD-4E17-4ABE-B3FB-2DF68F78419C}"/>
                </a:ext>
              </a:extLst>
            </p:cNvPr>
            <p:cNvCxnSpPr/>
            <p:nvPr/>
          </p:nvCxnSpPr>
          <p:spPr>
            <a:xfrm>
              <a:off x="3328988" y="4283851"/>
              <a:ext cx="3000375"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75908AA-2D92-4D18-AA06-0BBB5C61D210}"/>
                </a:ext>
              </a:extLst>
            </p:cNvPr>
            <p:cNvGrpSpPr/>
            <p:nvPr/>
          </p:nvGrpSpPr>
          <p:grpSpPr>
            <a:xfrm>
              <a:off x="5300662" y="4215192"/>
              <a:ext cx="128588" cy="71059"/>
              <a:chOff x="3238500" y="5588673"/>
              <a:chExt cx="228600" cy="126327"/>
            </a:xfrm>
          </p:grpSpPr>
          <p:sp>
            <p:nvSpPr>
              <p:cNvPr id="21" name="Rectangle 20">
                <a:extLst>
                  <a:ext uri="{FF2B5EF4-FFF2-40B4-BE49-F238E27FC236}">
                    <a16:creationId xmlns:a16="http://schemas.microsoft.com/office/drawing/2014/main" id="{70788672-CC70-4BAF-82D9-09925791F782}"/>
                  </a:ext>
                </a:extLst>
              </p:cNvPr>
              <p:cNvSpPr/>
              <p:nvPr/>
            </p:nvSpPr>
            <p:spPr>
              <a:xfrm>
                <a:off x="3276600" y="5636667"/>
                <a:ext cx="152400" cy="78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Isosceles Triangle 21">
                <a:extLst>
                  <a:ext uri="{FF2B5EF4-FFF2-40B4-BE49-F238E27FC236}">
                    <a16:creationId xmlns:a16="http://schemas.microsoft.com/office/drawing/2014/main" id="{E532D585-1E13-480C-86B8-14C7A6C49149}"/>
                  </a:ext>
                </a:extLst>
              </p:cNvPr>
              <p:cNvSpPr/>
              <p:nvPr/>
            </p:nvSpPr>
            <p:spPr>
              <a:xfrm>
                <a:off x="3238500" y="5588673"/>
                <a:ext cx="228600" cy="457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12" name="Group 11">
              <a:extLst>
                <a:ext uri="{FF2B5EF4-FFF2-40B4-BE49-F238E27FC236}">
                  <a16:creationId xmlns:a16="http://schemas.microsoft.com/office/drawing/2014/main" id="{B034D0E8-CDB7-4C87-9F0F-744507AE3CE7}"/>
                </a:ext>
              </a:extLst>
            </p:cNvPr>
            <p:cNvGrpSpPr/>
            <p:nvPr/>
          </p:nvGrpSpPr>
          <p:grpSpPr>
            <a:xfrm>
              <a:off x="4872037" y="4215192"/>
              <a:ext cx="128588" cy="71059"/>
              <a:chOff x="3238500" y="5588673"/>
              <a:chExt cx="228600" cy="126327"/>
            </a:xfrm>
          </p:grpSpPr>
          <p:sp>
            <p:nvSpPr>
              <p:cNvPr id="19" name="Rectangle 18">
                <a:extLst>
                  <a:ext uri="{FF2B5EF4-FFF2-40B4-BE49-F238E27FC236}">
                    <a16:creationId xmlns:a16="http://schemas.microsoft.com/office/drawing/2014/main" id="{E31F8013-5A5D-4BC7-AA8C-C4B26A0ACC79}"/>
                  </a:ext>
                </a:extLst>
              </p:cNvPr>
              <p:cNvSpPr/>
              <p:nvPr/>
            </p:nvSpPr>
            <p:spPr>
              <a:xfrm>
                <a:off x="3276600" y="5636667"/>
                <a:ext cx="152400" cy="78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Isosceles Triangle 19">
                <a:extLst>
                  <a:ext uri="{FF2B5EF4-FFF2-40B4-BE49-F238E27FC236}">
                    <a16:creationId xmlns:a16="http://schemas.microsoft.com/office/drawing/2014/main" id="{8D5F9BC5-C552-4637-AB74-7716A677A5A9}"/>
                  </a:ext>
                </a:extLst>
              </p:cNvPr>
              <p:cNvSpPr/>
              <p:nvPr/>
            </p:nvSpPr>
            <p:spPr>
              <a:xfrm>
                <a:off x="3238500" y="5588673"/>
                <a:ext cx="228600" cy="457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13" name="Group 12">
              <a:extLst>
                <a:ext uri="{FF2B5EF4-FFF2-40B4-BE49-F238E27FC236}">
                  <a16:creationId xmlns:a16="http://schemas.microsoft.com/office/drawing/2014/main" id="{29DFAFD1-FA61-47F2-B535-951F600F4DEC}"/>
                </a:ext>
              </a:extLst>
            </p:cNvPr>
            <p:cNvGrpSpPr/>
            <p:nvPr/>
          </p:nvGrpSpPr>
          <p:grpSpPr>
            <a:xfrm>
              <a:off x="3929062" y="4215192"/>
              <a:ext cx="128588" cy="71059"/>
              <a:chOff x="3238500" y="5588673"/>
              <a:chExt cx="228600" cy="126327"/>
            </a:xfrm>
          </p:grpSpPr>
          <p:sp>
            <p:nvSpPr>
              <p:cNvPr id="17" name="Rectangle 16">
                <a:extLst>
                  <a:ext uri="{FF2B5EF4-FFF2-40B4-BE49-F238E27FC236}">
                    <a16:creationId xmlns:a16="http://schemas.microsoft.com/office/drawing/2014/main" id="{19BA1ECA-59D5-4832-88E9-610B26B3C576}"/>
                  </a:ext>
                </a:extLst>
              </p:cNvPr>
              <p:cNvSpPr/>
              <p:nvPr/>
            </p:nvSpPr>
            <p:spPr>
              <a:xfrm>
                <a:off x="3276600" y="5636667"/>
                <a:ext cx="152400" cy="78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Isosceles Triangle 17">
                <a:extLst>
                  <a:ext uri="{FF2B5EF4-FFF2-40B4-BE49-F238E27FC236}">
                    <a16:creationId xmlns:a16="http://schemas.microsoft.com/office/drawing/2014/main" id="{E4873D47-DF91-45EE-B94E-0AE64904F6C0}"/>
                  </a:ext>
                </a:extLst>
              </p:cNvPr>
              <p:cNvSpPr/>
              <p:nvPr/>
            </p:nvSpPr>
            <p:spPr>
              <a:xfrm>
                <a:off x="3238500" y="5588673"/>
                <a:ext cx="228600" cy="457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14" name="Group 13">
              <a:extLst>
                <a:ext uri="{FF2B5EF4-FFF2-40B4-BE49-F238E27FC236}">
                  <a16:creationId xmlns:a16="http://schemas.microsoft.com/office/drawing/2014/main" id="{2D410652-A588-42AF-8761-612077E9988F}"/>
                </a:ext>
              </a:extLst>
            </p:cNvPr>
            <p:cNvGrpSpPr/>
            <p:nvPr/>
          </p:nvGrpSpPr>
          <p:grpSpPr>
            <a:xfrm>
              <a:off x="4355970" y="4215192"/>
              <a:ext cx="128588" cy="71059"/>
              <a:chOff x="3238500" y="5588673"/>
              <a:chExt cx="228600" cy="126327"/>
            </a:xfrm>
          </p:grpSpPr>
          <p:sp>
            <p:nvSpPr>
              <p:cNvPr id="15" name="Rectangle 14">
                <a:extLst>
                  <a:ext uri="{FF2B5EF4-FFF2-40B4-BE49-F238E27FC236}">
                    <a16:creationId xmlns:a16="http://schemas.microsoft.com/office/drawing/2014/main" id="{E4AB7C70-F145-4D3D-8D85-2235E6EC7053}"/>
                  </a:ext>
                </a:extLst>
              </p:cNvPr>
              <p:cNvSpPr/>
              <p:nvPr/>
            </p:nvSpPr>
            <p:spPr>
              <a:xfrm>
                <a:off x="3276600" y="5636667"/>
                <a:ext cx="152400" cy="78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Isosceles Triangle 15">
                <a:extLst>
                  <a:ext uri="{FF2B5EF4-FFF2-40B4-BE49-F238E27FC236}">
                    <a16:creationId xmlns:a16="http://schemas.microsoft.com/office/drawing/2014/main" id="{71AC9B82-FB29-450A-BBA1-12700D1ED940}"/>
                  </a:ext>
                </a:extLst>
              </p:cNvPr>
              <p:cNvSpPr/>
              <p:nvPr/>
            </p:nvSpPr>
            <p:spPr>
              <a:xfrm>
                <a:off x="3238500" y="5588673"/>
                <a:ext cx="228600" cy="457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spTree>
    <p:extLst>
      <p:ext uri="{BB962C8B-B14F-4D97-AF65-F5344CB8AC3E}">
        <p14:creationId xmlns:p14="http://schemas.microsoft.com/office/powerpoint/2010/main" val="56592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 Neighborly - Speed Considerations</a:t>
            </a:r>
            <a:endParaRPr lang="en-US" dirty="0"/>
          </a:p>
        </p:txBody>
      </p:sp>
      <p:sp>
        <p:nvSpPr>
          <p:cNvPr id="3" name="Content Placeholder 2"/>
          <p:cNvSpPr>
            <a:spLocks noGrp="1"/>
          </p:cNvSpPr>
          <p:nvPr>
            <p:ph idx="1"/>
          </p:nvPr>
        </p:nvSpPr>
        <p:spPr/>
        <p:txBody>
          <a:bodyPr>
            <a:normAutofit/>
          </a:bodyPr>
          <a:lstStyle/>
          <a:p>
            <a:r>
              <a:rPr lang="en-US" sz="2400" dirty="0" smtClean="0"/>
              <a:t>Lower airspeed generally reduces noise level</a:t>
            </a:r>
          </a:p>
          <a:p>
            <a:r>
              <a:rPr lang="en-US" sz="2400" dirty="0" smtClean="0"/>
              <a:t>But – </a:t>
            </a:r>
          </a:p>
          <a:p>
            <a:pPr lvl="1"/>
            <a:r>
              <a:rPr lang="en-US" sz="2000" dirty="0" smtClean="0"/>
              <a:t>Lower airspeed increases overflight duration</a:t>
            </a:r>
          </a:p>
          <a:p>
            <a:endParaRPr lang="en-US" sz="2400" dirty="0" smtClean="0"/>
          </a:p>
        </p:txBody>
      </p:sp>
    </p:spTree>
    <p:custDataLst>
      <p:tags r:id="rId1"/>
    </p:custDataLst>
    <p:extLst>
      <p:ext uri="{BB962C8B-B14F-4D97-AF65-F5344CB8AC3E}">
        <p14:creationId xmlns:p14="http://schemas.microsoft.com/office/powerpoint/2010/main" val="1102466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 Neighborly </a:t>
            </a:r>
            <a:r>
              <a:rPr lang="en-US" dirty="0"/>
              <a:t>- </a:t>
            </a:r>
            <a:r>
              <a:rPr lang="en-US" dirty="0" smtClean="0"/>
              <a:t>Departures</a:t>
            </a:r>
            <a:endParaRPr lang="en-US" dirty="0"/>
          </a:p>
        </p:txBody>
      </p:sp>
      <p:sp>
        <p:nvSpPr>
          <p:cNvPr id="8" name="Content Placeholder 7"/>
          <p:cNvSpPr>
            <a:spLocks noGrp="1"/>
          </p:cNvSpPr>
          <p:nvPr>
            <p:ph idx="1"/>
          </p:nvPr>
        </p:nvSpPr>
        <p:spPr/>
        <p:txBody>
          <a:bodyPr>
            <a:normAutofit/>
          </a:bodyPr>
          <a:lstStyle/>
          <a:p>
            <a:r>
              <a:rPr lang="en-US" sz="2400" dirty="0"/>
              <a:t>Steeper take-offs </a:t>
            </a:r>
            <a:r>
              <a:rPr lang="en-US" sz="2400" dirty="0" smtClean="0"/>
              <a:t>reduce </a:t>
            </a:r>
            <a:r>
              <a:rPr lang="en-US" sz="2400" dirty="0"/>
              <a:t>the </a:t>
            </a:r>
            <a:r>
              <a:rPr lang="en-US" sz="2400" dirty="0" smtClean="0"/>
              <a:t>area affected</a:t>
            </a:r>
          </a:p>
          <a:p>
            <a:r>
              <a:rPr lang="en-US" sz="2400" dirty="0" smtClean="0"/>
              <a:t>But</a:t>
            </a:r>
          </a:p>
          <a:p>
            <a:pPr lvl="1"/>
            <a:r>
              <a:rPr lang="en-US" sz="2000" dirty="0" smtClean="0"/>
              <a:t>Pilots must balance</a:t>
            </a:r>
          </a:p>
          <a:p>
            <a:pPr marL="150876" lvl="1" indent="0">
              <a:buNone/>
            </a:pPr>
            <a:r>
              <a:rPr lang="en-US" sz="2000" dirty="0" smtClean="0"/>
              <a:t>safety risks</a:t>
            </a:r>
            <a:endParaRPr lang="en-US" sz="2000" dirty="0"/>
          </a:p>
          <a:p>
            <a:endParaRPr lang="en-US" sz="24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0906" y="1492258"/>
            <a:ext cx="5299694" cy="3108960"/>
          </a:xfrm>
          <a:prstGeom prst="rect">
            <a:avLst/>
          </a:prstGeom>
        </p:spPr>
      </p:pic>
    </p:spTree>
    <p:custDataLst>
      <p:tags r:id="rId1"/>
    </p:custDataLst>
    <p:extLst>
      <p:ext uri="{BB962C8B-B14F-4D97-AF65-F5344CB8AC3E}">
        <p14:creationId xmlns:p14="http://schemas.microsoft.com/office/powerpoint/2010/main" val="3873938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Noise During Arrival</a:t>
            </a:r>
            <a:endParaRPr lang="en-US" dirty="0"/>
          </a:p>
        </p:txBody>
      </p:sp>
      <p:sp>
        <p:nvSpPr>
          <p:cNvPr id="3" name="Content Placeholder 2"/>
          <p:cNvSpPr>
            <a:spLocks noGrp="1"/>
          </p:cNvSpPr>
          <p:nvPr>
            <p:ph idx="1"/>
          </p:nvPr>
        </p:nvSpPr>
        <p:spPr/>
        <p:txBody>
          <a:bodyPr>
            <a:normAutofit/>
          </a:bodyPr>
          <a:lstStyle/>
          <a:p>
            <a:r>
              <a:rPr lang="en-US" sz="2400" dirty="0" smtClean="0"/>
              <a:t>Optimized arrivals can reduce noise footprint</a:t>
            </a:r>
          </a:p>
          <a:p>
            <a:r>
              <a:rPr lang="en-US" sz="2400" dirty="0" smtClean="0"/>
              <a:t>Steeper rate of descent results in less noise exposure</a:t>
            </a:r>
          </a:p>
          <a:p>
            <a:r>
              <a:rPr lang="en-US" sz="2400" dirty="0" smtClean="0"/>
              <a:t>Staying higher longer reduces noise</a:t>
            </a:r>
            <a:endParaRPr lang="en-US" sz="2400" dirty="0"/>
          </a:p>
        </p:txBody>
      </p:sp>
      <p:pic>
        <p:nvPicPr>
          <p:cNvPr id="7" name="Picture 2" descr="_Pic8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5028" y="2422289"/>
            <a:ext cx="6173664" cy="22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99079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6FB8A8-B837-46E4-948A-F5A6FC8E9A58}"/>
              </a:ext>
            </a:extLst>
          </p:cNvPr>
          <p:cNvSpPr>
            <a:spLocks noGrp="1"/>
          </p:cNvSpPr>
          <p:nvPr>
            <p:ph type="title"/>
          </p:nvPr>
        </p:nvSpPr>
        <p:spPr>
          <a:xfrm>
            <a:off x="822325" y="569913"/>
            <a:ext cx="7543800" cy="2673350"/>
          </a:xfrm>
        </p:spPr>
        <p:txBody>
          <a:bodyPr>
            <a:normAutofit/>
          </a:bodyPr>
          <a:lstStyle/>
          <a:p>
            <a:r>
              <a:rPr lang="en-US" sz="3200" dirty="0">
                <a:solidFill>
                  <a:schemeClr val="tx1"/>
                </a:solidFill>
                <a:latin typeface="+mn-lt"/>
                <a:cs typeface="Arial" panose="020B0604020202020204" pitchFamily="34" charset="0"/>
              </a:rPr>
              <a:t>Section </a:t>
            </a:r>
            <a:r>
              <a:rPr lang="en-US" sz="3200" dirty="0" smtClean="0">
                <a:solidFill>
                  <a:schemeClr val="tx1"/>
                </a:solidFill>
                <a:latin typeface="+mn-lt"/>
                <a:cs typeface="Arial" panose="020B0604020202020204" pitchFamily="34" charset="0"/>
              </a:rPr>
              <a:t>5:</a:t>
            </a:r>
            <a:r>
              <a:rPr lang="en-US" sz="3200" dirty="0">
                <a:solidFill>
                  <a:schemeClr val="tx1"/>
                </a:solidFill>
                <a:latin typeface="+mn-lt"/>
                <a:cs typeface="Arial" panose="020B0604020202020204" pitchFamily="34" charset="0"/>
              </a:rPr>
              <a:t/>
            </a:r>
            <a:br>
              <a:rPr lang="en-US" sz="3200" dirty="0">
                <a:solidFill>
                  <a:schemeClr val="tx1"/>
                </a:solidFill>
                <a:latin typeface="+mn-lt"/>
                <a:cs typeface="Arial" panose="020B0604020202020204" pitchFamily="34" charset="0"/>
              </a:rPr>
            </a:br>
            <a:r>
              <a:rPr lang="en-US" sz="3200" dirty="0" smtClean="0">
                <a:solidFill>
                  <a:schemeClr val="tx1"/>
                </a:solidFill>
                <a:latin typeface="+mn-lt"/>
                <a:cs typeface="Arial" panose="020B0604020202020204" pitchFamily="34" charset="0"/>
              </a:rPr>
              <a:t>Fly Neighborly in Action</a:t>
            </a:r>
            <a:endParaRPr lang="en-US" sz="3200" dirty="0">
              <a:solidFill>
                <a:schemeClr val="tx1"/>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457980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Link to Demonstrations</a:t>
            </a:r>
            <a:endParaRPr lang="en-US" dirty="0"/>
          </a:p>
        </p:txBody>
      </p:sp>
      <p:sp>
        <p:nvSpPr>
          <p:cNvPr id="7" name="Content Placeholder 6"/>
          <p:cNvSpPr>
            <a:spLocks noGrp="1"/>
          </p:cNvSpPr>
          <p:nvPr>
            <p:ph idx="1"/>
          </p:nvPr>
        </p:nvSpPr>
        <p:spPr/>
        <p:txBody>
          <a:bodyPr/>
          <a:lstStyle/>
          <a:p>
            <a:r>
              <a:rPr lang="en-US" sz="2400" dirty="0" smtClean="0"/>
              <a:t>The videos in the following slides will require an internet connection for playback.  </a:t>
            </a:r>
            <a:r>
              <a:rPr lang="en-US" sz="2400" smtClean="0"/>
              <a:t>They may </a:t>
            </a:r>
            <a:r>
              <a:rPr lang="en-US" sz="2400" dirty="0" smtClean="0"/>
              <a:t>be accessed via YouTube at:</a:t>
            </a:r>
            <a:endParaRPr lang="en-US" dirty="0" smtClean="0">
              <a:hlinkClick r:id="rId3"/>
            </a:endParaRPr>
          </a:p>
          <a:p>
            <a:pPr marL="228600" indent="0">
              <a:buNone/>
            </a:pPr>
            <a:r>
              <a:rPr lang="en-US" sz="2400" dirty="0">
                <a:hlinkClick r:id="rId4"/>
              </a:rPr>
              <a:t>https://www.youtube.com/playlist?list=PLm_7Y91JGJbvtzBPAuHMHOjX3riok_B2K</a:t>
            </a:r>
            <a:r>
              <a:rPr lang="en-US" sz="2400" dirty="0"/>
              <a:t> </a:t>
            </a:r>
          </a:p>
        </p:txBody>
      </p:sp>
    </p:spTree>
    <p:extLst>
      <p:ext uri="{BB962C8B-B14F-4D97-AF65-F5344CB8AC3E}">
        <p14:creationId xmlns:p14="http://schemas.microsoft.com/office/powerpoint/2010/main" val="3852226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a:hlinkClick r:id="rId3"/>
          </p:cNvPr>
          <p:cNvPicPr>
            <a:picLocks noChangeAspect="1"/>
          </p:cNvPicPr>
          <p:nvPr/>
        </p:nvPicPr>
        <p:blipFill>
          <a:blip r:embed="rId4"/>
          <a:stretch>
            <a:fillRect/>
          </a:stretch>
        </p:blipFill>
        <p:spPr>
          <a:xfrm>
            <a:off x="0" y="4158"/>
            <a:ext cx="9144000" cy="5163298"/>
          </a:xfrm>
          <a:prstGeom prst="rect">
            <a:avLst/>
          </a:prstGeom>
        </p:spPr>
      </p:pic>
      <p:pic>
        <p:nvPicPr>
          <p:cNvPr id="7" name="Content Placeholder 6">
            <a:hlinkClick r:id="rId3"/>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206240" y="2205990"/>
            <a:ext cx="731520" cy="731520"/>
          </a:xfrm>
          <a:prstGeom prst="ellipse">
            <a:avLst/>
          </a:prstGeom>
        </p:spPr>
      </p:pic>
    </p:spTree>
    <p:extLst>
      <p:ext uri="{BB962C8B-B14F-4D97-AF65-F5344CB8AC3E}">
        <p14:creationId xmlns:p14="http://schemas.microsoft.com/office/powerpoint/2010/main" val="3628839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hlinkClick r:id="rId3"/>
          </p:cNvPr>
          <p:cNvPicPr>
            <a:picLocks noChangeAspect="1"/>
          </p:cNvPicPr>
          <p:nvPr/>
        </p:nvPicPr>
        <p:blipFill>
          <a:blip r:embed="rId4"/>
          <a:stretch>
            <a:fillRect/>
          </a:stretch>
        </p:blipFill>
        <p:spPr>
          <a:xfrm>
            <a:off x="0" y="0"/>
            <a:ext cx="9144000" cy="5146796"/>
          </a:xfrm>
          <a:prstGeom prst="rect">
            <a:avLst/>
          </a:prstGeom>
        </p:spPr>
      </p:pic>
      <p:pic>
        <p:nvPicPr>
          <p:cNvPr id="5" name="Content Placeholder 6">
            <a:hlinkClick r:id="rId3"/>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240" y="2205990"/>
            <a:ext cx="731520" cy="731520"/>
          </a:xfrm>
          <a:prstGeom prst="ellipse">
            <a:avLst/>
          </a:prstGeom>
        </p:spPr>
      </p:pic>
    </p:spTree>
    <p:extLst>
      <p:ext uri="{BB962C8B-B14F-4D97-AF65-F5344CB8AC3E}">
        <p14:creationId xmlns:p14="http://schemas.microsoft.com/office/powerpoint/2010/main" val="1564833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Noise Visualization:  Standard vs. Fly Neighborly </a:t>
            </a:r>
            <a:r>
              <a:rPr lang="en-US" b="1" dirty="0" smtClean="0"/>
              <a:t>Approach</a:t>
            </a:r>
            <a:endParaRPr lang="en-US" dirty="0"/>
          </a:p>
        </p:txBody>
      </p:sp>
      <p:sp>
        <p:nvSpPr>
          <p:cNvPr id="2" name="Slide Number Placeholder 1"/>
          <p:cNvSpPr>
            <a:spLocks noGrp="1"/>
          </p:cNvSpPr>
          <p:nvPr>
            <p:ph type="sldNum" sz="quarter" idx="4294967295"/>
          </p:nvPr>
        </p:nvSpPr>
        <p:spPr>
          <a:xfrm>
            <a:off x="8159750" y="4845050"/>
            <a:ext cx="984250" cy="273050"/>
          </a:xfrm>
          <a:prstGeom prst="rect">
            <a:avLst/>
          </a:prstGeom>
        </p:spPr>
        <p:txBody>
          <a:bodyPr/>
          <a:lstStyle/>
          <a:p>
            <a:fld id="{4FAB73BC-B049-4115-A692-8D63A059BFB8}" type="slidenum">
              <a:rPr lang="en-US" smtClean="0"/>
              <a:pPr/>
              <a:t>29</a:t>
            </a:fld>
            <a:endParaRPr lang="en-US" dirty="0"/>
          </a:p>
        </p:txBody>
      </p:sp>
      <p:pic>
        <p:nvPicPr>
          <p:cNvPr id="5" name="Content Placeholder 4">
            <a:hlinkClick r:id="rId3"/>
          </p:cNvPr>
          <p:cNvPicPr>
            <a:picLocks noGrp="1" noChangeAspect="1"/>
          </p:cNvPicPr>
          <p:nvPr>
            <p:ph idx="1"/>
          </p:nvPr>
        </p:nvPicPr>
        <p:blipFill>
          <a:blip r:embed="rId4"/>
          <a:stretch>
            <a:fillRect/>
          </a:stretch>
        </p:blipFill>
        <p:spPr>
          <a:xfrm>
            <a:off x="2273033" y="926647"/>
            <a:ext cx="4597935" cy="3803008"/>
          </a:xfrm>
          <a:prstGeom prst="rect">
            <a:avLst/>
          </a:prstGeom>
        </p:spPr>
      </p:pic>
      <p:sp>
        <p:nvSpPr>
          <p:cNvPr id="6" name="Content Placeholder 2"/>
          <p:cNvSpPr txBox="1">
            <a:spLocks/>
          </p:cNvSpPr>
          <p:nvPr/>
        </p:nvSpPr>
        <p:spPr>
          <a:xfrm>
            <a:off x="294289" y="1443362"/>
            <a:ext cx="1700180" cy="2769577"/>
          </a:xfrm>
          <a:prstGeom prst="rect">
            <a:avLst/>
          </a:prstGeom>
        </p:spPr>
        <p:txBody>
          <a:bodyPr>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ctr"/>
            <a:r>
              <a:rPr lang="en-US" sz="2400" i="1" dirty="0" smtClean="0"/>
              <a:t>Standard</a:t>
            </a:r>
          </a:p>
          <a:p>
            <a:pPr algn="ctr"/>
            <a:endParaRPr lang="en-US" sz="2400" i="1" dirty="0"/>
          </a:p>
          <a:p>
            <a:pPr algn="ctr"/>
            <a:endParaRPr lang="en-US" sz="2400" i="1" dirty="0" smtClean="0"/>
          </a:p>
          <a:p>
            <a:pPr algn="ctr"/>
            <a:endParaRPr lang="en-US" sz="2400" i="1" dirty="0" smtClean="0"/>
          </a:p>
          <a:p>
            <a:pPr algn="ctr"/>
            <a:r>
              <a:rPr lang="en-US" sz="2400" i="1" dirty="0" smtClean="0"/>
              <a:t>Fly Neighborly</a:t>
            </a:r>
            <a:endParaRPr lang="en-US" sz="2400" i="1" dirty="0"/>
          </a:p>
        </p:txBody>
      </p:sp>
      <p:pic>
        <p:nvPicPr>
          <p:cNvPr id="7" name="Content Placeholder 6">
            <a:hlinkClick r:id="rId3"/>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240" y="2281999"/>
            <a:ext cx="731520" cy="731520"/>
          </a:xfrm>
          <a:prstGeom prst="ellipse">
            <a:avLst/>
          </a:prstGeom>
        </p:spPr>
      </p:pic>
    </p:spTree>
    <p:extLst>
      <p:ext uri="{BB962C8B-B14F-4D97-AF65-F5344CB8AC3E}">
        <p14:creationId xmlns:p14="http://schemas.microsoft.com/office/powerpoint/2010/main" val="77096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iFlyQuiet?</a:t>
            </a:r>
            <a:endParaRPr lang="en-US" dirty="0"/>
          </a:p>
        </p:txBody>
      </p:sp>
      <p:sp>
        <p:nvSpPr>
          <p:cNvPr id="3" name="Content Placeholder 2"/>
          <p:cNvSpPr>
            <a:spLocks noGrp="1"/>
          </p:cNvSpPr>
          <p:nvPr>
            <p:ph idx="1"/>
          </p:nvPr>
        </p:nvSpPr>
        <p:spPr/>
        <p:txBody>
          <a:bodyPr>
            <a:normAutofit/>
          </a:bodyPr>
          <a:lstStyle/>
          <a:p>
            <a:r>
              <a:rPr lang="en-US" sz="2400" dirty="0" smtClean="0"/>
              <a:t>Initiative to address helicopter noise issues through community outreach and engagement</a:t>
            </a:r>
          </a:p>
          <a:p>
            <a:pPr lvl="2"/>
            <a:r>
              <a:rPr lang="en-US" sz="2000" dirty="0"/>
              <a:t>Establish </a:t>
            </a:r>
            <a:r>
              <a:rPr lang="en-US" sz="2000" dirty="0" smtClean="0"/>
              <a:t>a </a:t>
            </a:r>
            <a:r>
              <a:rPr lang="en-US" sz="2000" dirty="0"/>
              <a:t>consistent dialogue with communities affected by helicopter noise</a:t>
            </a:r>
          </a:p>
          <a:p>
            <a:pPr lvl="2"/>
            <a:r>
              <a:rPr lang="en-US" sz="2000" dirty="0"/>
              <a:t>Educate </a:t>
            </a:r>
            <a:r>
              <a:rPr lang="en-US" sz="2000" dirty="0" smtClean="0"/>
              <a:t>communities </a:t>
            </a:r>
            <a:r>
              <a:rPr lang="en-US" sz="2000" dirty="0"/>
              <a:t>about steps operators are taking to reduce </a:t>
            </a:r>
            <a:r>
              <a:rPr lang="en-US" sz="2000" dirty="0" smtClean="0"/>
              <a:t>noise</a:t>
            </a:r>
            <a:endParaRPr lang="en-US" dirty="0" smtClean="0"/>
          </a:p>
        </p:txBody>
      </p:sp>
    </p:spTree>
    <p:custDataLst>
      <p:tags r:id="rId1"/>
    </p:custDataLst>
    <p:extLst>
      <p:ext uri="{BB962C8B-B14F-4D97-AF65-F5344CB8AC3E}">
        <p14:creationId xmlns:p14="http://schemas.microsoft.com/office/powerpoint/2010/main" val="942030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LeftRightTurn.avi">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1154430" y="624520"/>
            <a:ext cx="6526530" cy="4040557"/>
          </a:xfrm>
          <a:prstGeom prst="rect">
            <a:avLst/>
          </a:prstGeom>
        </p:spPr>
      </p:pic>
      <p:pic>
        <p:nvPicPr>
          <p:cNvPr id="5" name="Picture 4" descr="legendbvispl.eps"/>
          <p:cNvPicPr>
            <a:picLocks noChangeAspect="1"/>
          </p:cNvPicPr>
          <p:nvPr/>
        </p:nvPicPr>
        <p:blipFill rotWithShape="1">
          <a:blip r:embed="rId7" cstate="screen">
            <a:extLst>
              <a:ext uri="{28A0092B-C50C-407E-A947-70E740481C1C}">
                <a14:useLocalDpi xmlns:a14="http://schemas.microsoft.com/office/drawing/2010/main"/>
              </a:ext>
            </a:extLst>
          </a:blip>
          <a:srcRect l="89565" t="3" r="4324" b="49998"/>
          <a:stretch/>
        </p:blipFill>
        <p:spPr>
          <a:xfrm>
            <a:off x="6932701" y="1517843"/>
            <a:ext cx="411480" cy="2057400"/>
          </a:xfrm>
          <a:prstGeom prst="rect">
            <a:avLst/>
          </a:prstGeom>
        </p:spPr>
      </p:pic>
      <p:sp>
        <p:nvSpPr>
          <p:cNvPr id="2" name="Title 1"/>
          <p:cNvSpPr>
            <a:spLocks noGrp="1"/>
          </p:cNvSpPr>
          <p:nvPr>
            <p:ph type="title"/>
          </p:nvPr>
        </p:nvSpPr>
        <p:spPr/>
        <p:txBody>
          <a:bodyPr/>
          <a:lstStyle/>
          <a:p>
            <a:r>
              <a:rPr lang="en-US" smtClean="0"/>
              <a:t>Bell 430 Left and Right Turns</a:t>
            </a:r>
            <a:endParaRPr lang="en-US" dirty="0"/>
          </a:p>
        </p:txBody>
      </p:sp>
      <p:sp>
        <p:nvSpPr>
          <p:cNvPr id="6" name="TextBox 5"/>
          <p:cNvSpPr txBox="1"/>
          <p:nvPr/>
        </p:nvSpPr>
        <p:spPr>
          <a:xfrm>
            <a:off x="7192819" y="1514151"/>
            <a:ext cx="360996" cy="2190600"/>
          </a:xfrm>
          <a:prstGeom prst="rect">
            <a:avLst/>
          </a:prstGeom>
          <a:noFill/>
        </p:spPr>
        <p:txBody>
          <a:bodyPr wrap="none" rtlCol="0">
            <a:spAutoFit/>
          </a:bodyPr>
          <a:lstStyle/>
          <a:p>
            <a:pPr defTabSz="342900">
              <a:lnSpc>
                <a:spcPct val="80000"/>
              </a:lnSpc>
            </a:pPr>
            <a:r>
              <a:rPr lang="en-US" sz="1350" dirty="0">
                <a:solidFill>
                  <a:prstClr val="black"/>
                </a:solidFill>
              </a:rPr>
              <a:t>95</a:t>
            </a:r>
          </a:p>
          <a:p>
            <a:pPr defTabSz="342900">
              <a:lnSpc>
                <a:spcPct val="90000"/>
              </a:lnSpc>
            </a:pPr>
            <a:endParaRPr lang="en-US" sz="1350" dirty="0">
              <a:solidFill>
                <a:prstClr val="black"/>
              </a:solidFill>
            </a:endParaRPr>
          </a:p>
          <a:p>
            <a:pPr defTabSz="342900">
              <a:lnSpc>
                <a:spcPct val="80000"/>
              </a:lnSpc>
            </a:pPr>
            <a:r>
              <a:rPr lang="en-US" sz="1350" dirty="0">
                <a:solidFill>
                  <a:prstClr val="black"/>
                </a:solidFill>
              </a:rPr>
              <a:t>90</a:t>
            </a:r>
          </a:p>
          <a:p>
            <a:pPr defTabSz="342900">
              <a:lnSpc>
                <a:spcPct val="90000"/>
              </a:lnSpc>
            </a:pPr>
            <a:endParaRPr lang="en-US" sz="1350" dirty="0">
              <a:solidFill>
                <a:prstClr val="black"/>
              </a:solidFill>
            </a:endParaRPr>
          </a:p>
          <a:p>
            <a:pPr defTabSz="342900"/>
            <a:r>
              <a:rPr lang="en-US" sz="1350" dirty="0">
                <a:solidFill>
                  <a:prstClr val="black"/>
                </a:solidFill>
              </a:rPr>
              <a:t>85</a:t>
            </a:r>
          </a:p>
          <a:p>
            <a:pPr defTabSz="342900">
              <a:lnSpc>
                <a:spcPct val="90000"/>
              </a:lnSpc>
            </a:pPr>
            <a:endParaRPr lang="en-US" sz="1350" dirty="0">
              <a:solidFill>
                <a:prstClr val="black"/>
              </a:solidFill>
            </a:endParaRPr>
          </a:p>
          <a:p>
            <a:pPr defTabSz="342900"/>
            <a:r>
              <a:rPr lang="en-US" sz="1350" dirty="0">
                <a:solidFill>
                  <a:prstClr val="black"/>
                </a:solidFill>
              </a:rPr>
              <a:t>80</a:t>
            </a:r>
          </a:p>
          <a:p>
            <a:pPr defTabSz="342900">
              <a:lnSpc>
                <a:spcPct val="90000"/>
              </a:lnSpc>
            </a:pPr>
            <a:endParaRPr lang="en-US" sz="1350" dirty="0">
              <a:solidFill>
                <a:prstClr val="black"/>
              </a:solidFill>
            </a:endParaRPr>
          </a:p>
          <a:p>
            <a:pPr defTabSz="342900"/>
            <a:r>
              <a:rPr lang="en-US" sz="1350" dirty="0">
                <a:solidFill>
                  <a:prstClr val="black"/>
                </a:solidFill>
              </a:rPr>
              <a:t>75</a:t>
            </a:r>
          </a:p>
          <a:p>
            <a:pPr defTabSz="342900">
              <a:lnSpc>
                <a:spcPct val="90000"/>
              </a:lnSpc>
            </a:pPr>
            <a:endParaRPr lang="en-US" sz="1350" dirty="0">
              <a:solidFill>
                <a:prstClr val="black"/>
              </a:solidFill>
            </a:endParaRPr>
          </a:p>
          <a:p>
            <a:pPr defTabSz="342900"/>
            <a:r>
              <a:rPr lang="en-US" sz="1350" dirty="0">
                <a:solidFill>
                  <a:prstClr val="black"/>
                </a:solidFill>
              </a:rPr>
              <a:t>70</a:t>
            </a:r>
          </a:p>
        </p:txBody>
      </p:sp>
      <p:sp>
        <p:nvSpPr>
          <p:cNvPr id="7" name="TextBox 6"/>
          <p:cNvSpPr txBox="1"/>
          <p:nvPr/>
        </p:nvSpPr>
        <p:spPr>
          <a:xfrm>
            <a:off x="7398231" y="2414389"/>
            <a:ext cx="468333" cy="300082"/>
          </a:xfrm>
          <a:prstGeom prst="rect">
            <a:avLst/>
          </a:prstGeom>
          <a:noFill/>
        </p:spPr>
        <p:txBody>
          <a:bodyPr wrap="none" rtlCol="0">
            <a:spAutoFit/>
          </a:bodyPr>
          <a:lstStyle/>
          <a:p>
            <a:pPr defTabSz="342900"/>
            <a:r>
              <a:rPr lang="en-US" sz="1350" dirty="0">
                <a:solidFill>
                  <a:prstClr val="black"/>
                </a:solidFill>
              </a:rPr>
              <a:t>dBA</a:t>
            </a:r>
          </a:p>
        </p:txBody>
      </p:sp>
      <p:sp>
        <p:nvSpPr>
          <p:cNvPr id="11" name="TextBox 10"/>
          <p:cNvSpPr txBox="1"/>
          <p:nvPr/>
        </p:nvSpPr>
        <p:spPr>
          <a:xfrm>
            <a:off x="2602954" y="2308860"/>
            <a:ext cx="224742" cy="300082"/>
          </a:xfrm>
          <a:prstGeom prst="rect">
            <a:avLst/>
          </a:prstGeom>
          <a:noFill/>
        </p:spPr>
        <p:txBody>
          <a:bodyPr wrap="none" rtlCol="0">
            <a:spAutoFit/>
          </a:bodyPr>
          <a:lstStyle/>
          <a:p>
            <a:pPr defTabSz="342900"/>
            <a:r>
              <a:rPr lang="en-US" sz="1350" dirty="0">
                <a:solidFill>
                  <a:prstClr val="black"/>
                </a:solidFill>
              </a:rPr>
              <a:t>i</a:t>
            </a:r>
          </a:p>
        </p:txBody>
      </p:sp>
      <p:sp>
        <p:nvSpPr>
          <p:cNvPr id="14" name="TextBox 13"/>
          <p:cNvSpPr txBox="1"/>
          <p:nvPr/>
        </p:nvSpPr>
        <p:spPr>
          <a:xfrm>
            <a:off x="4405875" y="2308860"/>
            <a:ext cx="411344" cy="300082"/>
          </a:xfrm>
          <a:prstGeom prst="rect">
            <a:avLst/>
          </a:prstGeom>
          <a:noFill/>
        </p:spPr>
        <p:txBody>
          <a:bodyPr wrap="square" rtlCol="0">
            <a:spAutoFit/>
          </a:bodyPr>
          <a:lstStyle/>
          <a:p>
            <a:pPr defTabSz="342900"/>
            <a:r>
              <a:rPr lang="en-US" sz="1350" dirty="0">
                <a:solidFill>
                  <a:prstClr val="black"/>
                </a:solidFill>
              </a:rPr>
              <a:t>ii</a:t>
            </a:r>
          </a:p>
        </p:txBody>
      </p:sp>
      <p:sp>
        <p:nvSpPr>
          <p:cNvPr id="15" name="TextBox 14"/>
          <p:cNvSpPr txBox="1"/>
          <p:nvPr/>
        </p:nvSpPr>
        <p:spPr>
          <a:xfrm>
            <a:off x="4403515" y="4424050"/>
            <a:ext cx="263214" cy="300082"/>
          </a:xfrm>
          <a:prstGeom prst="rect">
            <a:avLst/>
          </a:prstGeom>
          <a:noFill/>
        </p:spPr>
        <p:txBody>
          <a:bodyPr wrap="none" rtlCol="0">
            <a:spAutoFit/>
          </a:bodyPr>
          <a:lstStyle/>
          <a:p>
            <a:pPr defTabSz="342900"/>
            <a:r>
              <a:rPr lang="en-US" sz="1350" dirty="0">
                <a:solidFill>
                  <a:prstClr val="black"/>
                </a:solidFill>
              </a:rPr>
              <a:t>v</a:t>
            </a:r>
          </a:p>
        </p:txBody>
      </p:sp>
      <p:sp>
        <p:nvSpPr>
          <p:cNvPr id="16" name="TextBox 15"/>
          <p:cNvSpPr txBox="1"/>
          <p:nvPr/>
        </p:nvSpPr>
        <p:spPr>
          <a:xfrm>
            <a:off x="6128125" y="4424050"/>
            <a:ext cx="303288" cy="300082"/>
          </a:xfrm>
          <a:prstGeom prst="rect">
            <a:avLst/>
          </a:prstGeom>
          <a:noFill/>
        </p:spPr>
        <p:txBody>
          <a:bodyPr wrap="none" rtlCol="0">
            <a:spAutoFit/>
          </a:bodyPr>
          <a:lstStyle/>
          <a:p>
            <a:pPr defTabSz="342900"/>
            <a:r>
              <a:rPr lang="en-US" sz="1350" dirty="0">
                <a:solidFill>
                  <a:prstClr val="black"/>
                </a:solidFill>
              </a:rPr>
              <a:t>vi</a:t>
            </a:r>
          </a:p>
        </p:txBody>
      </p:sp>
      <p:sp>
        <p:nvSpPr>
          <p:cNvPr id="17" name="TextBox 16"/>
          <p:cNvSpPr txBox="1"/>
          <p:nvPr/>
        </p:nvSpPr>
        <p:spPr>
          <a:xfrm>
            <a:off x="2557407" y="4424050"/>
            <a:ext cx="384712" cy="300082"/>
          </a:xfrm>
          <a:prstGeom prst="rect">
            <a:avLst/>
          </a:prstGeom>
          <a:noFill/>
        </p:spPr>
        <p:txBody>
          <a:bodyPr wrap="square" rtlCol="0">
            <a:spAutoFit/>
          </a:bodyPr>
          <a:lstStyle/>
          <a:p>
            <a:pPr defTabSz="342900"/>
            <a:r>
              <a:rPr lang="en-US" sz="1350" dirty="0">
                <a:solidFill>
                  <a:prstClr val="black"/>
                </a:solidFill>
              </a:rPr>
              <a:t>iv</a:t>
            </a:r>
          </a:p>
        </p:txBody>
      </p:sp>
      <p:sp>
        <p:nvSpPr>
          <p:cNvPr id="18" name="TextBox 17"/>
          <p:cNvSpPr txBox="1"/>
          <p:nvPr/>
        </p:nvSpPr>
        <p:spPr>
          <a:xfrm>
            <a:off x="6128125" y="2308860"/>
            <a:ext cx="304892" cy="300082"/>
          </a:xfrm>
          <a:prstGeom prst="rect">
            <a:avLst/>
          </a:prstGeom>
          <a:noFill/>
        </p:spPr>
        <p:txBody>
          <a:bodyPr wrap="none" rtlCol="0">
            <a:spAutoFit/>
          </a:bodyPr>
          <a:lstStyle/>
          <a:p>
            <a:pPr defTabSz="342900"/>
            <a:r>
              <a:rPr lang="en-US" sz="1350" dirty="0">
                <a:solidFill>
                  <a:prstClr val="black"/>
                </a:solidFill>
              </a:rPr>
              <a:t>iii</a:t>
            </a:r>
          </a:p>
        </p:txBody>
      </p:sp>
      <p:sp>
        <p:nvSpPr>
          <p:cNvPr id="9" name="TextBox 8"/>
          <p:cNvSpPr txBox="1"/>
          <p:nvPr/>
        </p:nvSpPr>
        <p:spPr>
          <a:xfrm>
            <a:off x="7345581" y="4252683"/>
            <a:ext cx="1646285" cy="369332"/>
          </a:xfrm>
          <a:prstGeom prst="rect">
            <a:avLst/>
          </a:prstGeom>
          <a:noFill/>
        </p:spPr>
        <p:txBody>
          <a:bodyPr wrap="none" rtlCol="0">
            <a:spAutoFit/>
          </a:bodyPr>
          <a:lstStyle/>
          <a:p>
            <a:r>
              <a:rPr lang="en-US" i="1" dirty="0" smtClean="0">
                <a:solidFill>
                  <a:schemeClr val="bg2">
                    <a:lumMod val="75000"/>
                  </a:schemeClr>
                </a:solidFill>
              </a:rPr>
              <a:t>Courtesy: NASA</a:t>
            </a:r>
            <a:endParaRPr lang="en-US" i="1" dirty="0">
              <a:solidFill>
                <a:schemeClr val="bg2">
                  <a:lumMod val="75000"/>
                </a:schemeClr>
              </a:solidFill>
            </a:endParaRPr>
          </a:p>
        </p:txBody>
      </p:sp>
    </p:spTree>
    <p:custDataLst>
      <p:tags r:id="rId1"/>
    </p:custDataLst>
    <p:extLst>
      <p:ext uri="{BB962C8B-B14F-4D97-AF65-F5344CB8AC3E}">
        <p14:creationId xmlns:p14="http://schemas.microsoft.com/office/powerpoint/2010/main" val="25207317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Fly Neighborly Departure</a:t>
            </a:r>
          </a:p>
        </p:txBody>
      </p:sp>
      <p:pic>
        <p:nvPicPr>
          <p:cNvPr id="4" name="Content Placeholder 3">
            <a:hlinkClick r:id="rId3"/>
          </p:cNvPr>
          <p:cNvPicPr>
            <a:picLocks noGrp="1" noChangeAspect="1"/>
          </p:cNvPicPr>
          <p:nvPr>
            <p:ph idx="1"/>
          </p:nvPr>
        </p:nvPicPr>
        <p:blipFill>
          <a:blip r:embed="rId4"/>
          <a:stretch>
            <a:fillRect/>
          </a:stretch>
        </p:blipFill>
        <p:spPr>
          <a:xfrm>
            <a:off x="1176447" y="923418"/>
            <a:ext cx="6791107" cy="3816748"/>
          </a:xfrm>
          <a:prstGeom prst="rect">
            <a:avLst/>
          </a:prstGeom>
        </p:spPr>
      </p:pic>
      <p:pic>
        <p:nvPicPr>
          <p:cNvPr id="5" name="Content Placeholder 6">
            <a:hlinkClick r:id="rId3"/>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240" y="2466032"/>
            <a:ext cx="731520" cy="731520"/>
          </a:xfrm>
          <a:prstGeom prst="ellipse">
            <a:avLst/>
          </a:prstGeom>
        </p:spPr>
      </p:pic>
    </p:spTree>
    <p:extLst>
      <p:ext uri="{BB962C8B-B14F-4D97-AF65-F5344CB8AC3E}">
        <p14:creationId xmlns:p14="http://schemas.microsoft.com/office/powerpoint/2010/main" val="3965606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pic>
        <p:nvPicPr>
          <p:cNvPr id="4" name="Picture 3">
            <a:hlinkClick r:id="rId3"/>
          </p:cNvPr>
          <p:cNvPicPr>
            <a:picLocks noChangeAspect="1"/>
          </p:cNvPicPr>
          <p:nvPr/>
        </p:nvPicPr>
        <p:blipFill>
          <a:blip r:embed="rId4"/>
          <a:stretch>
            <a:fillRect/>
          </a:stretch>
        </p:blipFill>
        <p:spPr>
          <a:xfrm>
            <a:off x="878942" y="160775"/>
            <a:ext cx="8117635" cy="4572000"/>
          </a:xfrm>
          <a:prstGeom prst="rect">
            <a:avLst/>
          </a:prstGeom>
        </p:spPr>
      </p:pic>
      <p:pic>
        <p:nvPicPr>
          <p:cNvPr id="6" name="Content Placeholder 6">
            <a:hlinkClick r:id="rId3"/>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0133" y="2081015"/>
            <a:ext cx="731520" cy="731520"/>
          </a:xfrm>
          <a:prstGeom prst="ellipse">
            <a:avLst/>
          </a:prstGeom>
        </p:spPr>
      </p:pic>
    </p:spTree>
    <p:extLst>
      <p:ext uri="{BB962C8B-B14F-4D97-AF65-F5344CB8AC3E}">
        <p14:creationId xmlns:p14="http://schemas.microsoft.com/office/powerpoint/2010/main" val="2245368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6FB8A8-B837-46E4-948A-F5A6FC8E9A58}"/>
              </a:ext>
            </a:extLst>
          </p:cNvPr>
          <p:cNvSpPr>
            <a:spLocks noGrp="1"/>
          </p:cNvSpPr>
          <p:nvPr>
            <p:ph type="title"/>
          </p:nvPr>
        </p:nvSpPr>
        <p:spPr>
          <a:xfrm>
            <a:off x="822325" y="569913"/>
            <a:ext cx="7543800" cy="2673350"/>
          </a:xfrm>
        </p:spPr>
        <p:txBody>
          <a:bodyPr>
            <a:normAutofit/>
          </a:bodyPr>
          <a:lstStyle/>
          <a:p>
            <a:r>
              <a:rPr lang="en-US" sz="3200" dirty="0">
                <a:solidFill>
                  <a:schemeClr val="tx1"/>
                </a:solidFill>
                <a:latin typeface="+mn-lt"/>
                <a:cs typeface="Arial" panose="020B0604020202020204" pitchFamily="34" charset="0"/>
              </a:rPr>
              <a:t>Section </a:t>
            </a:r>
            <a:r>
              <a:rPr lang="en-US" sz="3200" dirty="0" smtClean="0">
                <a:solidFill>
                  <a:schemeClr val="tx1"/>
                </a:solidFill>
                <a:latin typeface="+mn-lt"/>
                <a:cs typeface="Arial" panose="020B0604020202020204" pitchFamily="34" charset="0"/>
              </a:rPr>
              <a:t>6:</a:t>
            </a:r>
            <a:r>
              <a:rPr lang="en-US" sz="3200" dirty="0">
                <a:solidFill>
                  <a:schemeClr val="tx1"/>
                </a:solidFill>
                <a:latin typeface="+mn-lt"/>
                <a:cs typeface="Arial" panose="020B0604020202020204" pitchFamily="34" charset="0"/>
              </a:rPr>
              <a:t/>
            </a:r>
            <a:br>
              <a:rPr lang="en-US" sz="3200" dirty="0">
                <a:solidFill>
                  <a:schemeClr val="tx1"/>
                </a:solidFill>
                <a:latin typeface="+mn-lt"/>
                <a:cs typeface="Arial" panose="020B0604020202020204" pitchFamily="34" charset="0"/>
              </a:rPr>
            </a:br>
            <a:r>
              <a:rPr lang="en-US" sz="3200" dirty="0" smtClean="0">
                <a:solidFill>
                  <a:schemeClr val="tx1"/>
                </a:solidFill>
                <a:latin typeface="+mn-lt"/>
                <a:cs typeface="Arial" panose="020B0604020202020204" pitchFamily="34" charset="0"/>
              </a:rPr>
              <a:t>Fly Neighborly Limitations</a:t>
            </a:r>
            <a:endParaRPr lang="en-US" sz="3200" dirty="0">
              <a:solidFill>
                <a:schemeClr val="tx1"/>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843108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Why Can’t Fly Neighborly </a:t>
            </a:r>
            <a:r>
              <a:rPr lang="en-US" sz="3000" dirty="0" smtClean="0"/>
              <a:t>Be </a:t>
            </a:r>
            <a:r>
              <a:rPr lang="en-US" sz="3000" dirty="0" smtClean="0"/>
              <a:t>Used Every Day?</a:t>
            </a:r>
            <a:endParaRPr lang="en-US" sz="3000" dirty="0"/>
          </a:p>
        </p:txBody>
      </p:sp>
      <p:sp>
        <p:nvSpPr>
          <p:cNvPr id="3" name="Content Placeholder 2"/>
          <p:cNvSpPr>
            <a:spLocks noGrp="1"/>
          </p:cNvSpPr>
          <p:nvPr>
            <p:ph idx="1"/>
          </p:nvPr>
        </p:nvSpPr>
        <p:spPr>
          <a:xfrm>
            <a:off x="692942" y="1197935"/>
            <a:ext cx="7543801" cy="3326768"/>
          </a:xfrm>
        </p:spPr>
        <p:txBody>
          <a:bodyPr>
            <a:normAutofit fontScale="92500" lnSpcReduction="10000"/>
          </a:bodyPr>
          <a:lstStyle/>
          <a:p>
            <a:pPr marL="228600" indent="-228600">
              <a:buFont typeface="Arial" panose="020B0604020202020204" pitchFamily="34" charset="0"/>
              <a:buChar char="•"/>
            </a:pPr>
            <a:r>
              <a:rPr lang="en-US" sz="2400" dirty="0" smtClean="0">
                <a:latin typeface="+mj-lt"/>
              </a:rPr>
              <a:t>Safety:  Flying higher or with steeper climb descent rates may be unsafe in certain circumstances</a:t>
            </a:r>
          </a:p>
          <a:p>
            <a:pPr marL="228600" indent="-228600">
              <a:buFont typeface="Arial" panose="020B0604020202020204" pitchFamily="34" charset="0"/>
              <a:buChar char="•"/>
            </a:pPr>
            <a:r>
              <a:rPr lang="en-US" sz="2400" dirty="0" smtClean="0">
                <a:latin typeface="+mj-lt"/>
              </a:rPr>
              <a:t>Pilot workload:  Procedures which require high pilot workload to execute are inherently unsafe</a:t>
            </a:r>
          </a:p>
          <a:p>
            <a:pPr marL="228600" indent="-228600">
              <a:buFont typeface="Arial" panose="020B0604020202020204" pitchFamily="34" charset="0"/>
              <a:buChar char="•"/>
            </a:pPr>
            <a:r>
              <a:rPr lang="en-US" sz="2400" dirty="0" smtClean="0">
                <a:latin typeface="+mj-lt"/>
              </a:rPr>
              <a:t>Air traffic:  Nearby </a:t>
            </a:r>
            <a:r>
              <a:rPr lang="en-US" sz="2400" dirty="0">
                <a:latin typeface="+mj-lt"/>
              </a:rPr>
              <a:t>f</a:t>
            </a:r>
            <a:r>
              <a:rPr lang="en-US" sz="2400" dirty="0" smtClean="0">
                <a:latin typeface="+mj-lt"/>
              </a:rPr>
              <a:t>ixed-wing or helicopter traffic may preclude use of certain procedures</a:t>
            </a:r>
          </a:p>
          <a:p>
            <a:pPr marL="228600" indent="-228600">
              <a:buFont typeface="Arial" panose="020B0604020202020204" pitchFamily="34" charset="0"/>
              <a:buChar char="•"/>
            </a:pPr>
            <a:r>
              <a:rPr lang="en-US" sz="2400" dirty="0" smtClean="0">
                <a:latin typeface="+mj-lt"/>
              </a:rPr>
              <a:t>Weather:  May affect air traffic patterns, flight ceilings and safety</a:t>
            </a:r>
          </a:p>
          <a:p>
            <a:pPr marL="228600" indent="-228600">
              <a:buFont typeface="Arial" panose="020B0604020202020204" pitchFamily="34" charset="0"/>
              <a:buChar char="•"/>
            </a:pPr>
            <a:r>
              <a:rPr lang="en-US" sz="2400" dirty="0" smtClean="0">
                <a:latin typeface="+mj-lt"/>
              </a:rPr>
              <a:t>Passenger comfort:  G-forces </a:t>
            </a:r>
          </a:p>
          <a:p>
            <a:pPr marL="228600" indent="-228600"/>
            <a:r>
              <a:rPr lang="en-US" sz="2400" dirty="0"/>
              <a:t>Re-routing may just move the noise problem</a:t>
            </a:r>
            <a:endParaRPr lang="en-US" sz="2400" dirty="0">
              <a:latin typeface="+mj-lt"/>
            </a:endParaRPr>
          </a:p>
        </p:txBody>
      </p:sp>
    </p:spTree>
    <p:extLst>
      <p:ext uri="{BB962C8B-B14F-4D97-AF65-F5344CB8AC3E}">
        <p14:creationId xmlns:p14="http://schemas.microsoft.com/office/powerpoint/2010/main" val="2337756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663" y="857250"/>
            <a:ext cx="5314950" cy="617042"/>
          </a:xfrm>
        </p:spPr>
        <p:txBody>
          <a:bodyPr>
            <a:normAutofit/>
          </a:bodyPr>
          <a:lstStyle/>
          <a:p>
            <a:r>
              <a:rPr lang="en-US" dirty="0"/>
              <a:t>As always, fly safe out there!</a:t>
            </a:r>
            <a:endParaRPr lang="en-US"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CCBCE68-1B32-4BD0-9B35-1110D7C9B4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28914" y="2100264"/>
            <a:ext cx="3847447" cy="1671871"/>
          </a:xfrm>
          <a:prstGeom prst="rect">
            <a:avLst/>
          </a:prstGeom>
        </p:spPr>
      </p:pic>
    </p:spTree>
    <p:custDataLst>
      <p:tags r:id="rId1"/>
    </p:custDataLst>
    <p:extLst>
      <p:ext uri="{BB962C8B-B14F-4D97-AF65-F5344CB8AC3E}">
        <p14:creationId xmlns:p14="http://schemas.microsoft.com/office/powerpoint/2010/main" val="1743160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Fly Neighborly?</a:t>
            </a:r>
            <a:endParaRPr lang="en-US" dirty="0"/>
          </a:p>
        </p:txBody>
      </p:sp>
      <p:sp>
        <p:nvSpPr>
          <p:cNvPr id="3" name="Content Placeholder 2"/>
          <p:cNvSpPr>
            <a:spLocks noGrp="1"/>
          </p:cNvSpPr>
          <p:nvPr>
            <p:ph idx="1"/>
          </p:nvPr>
        </p:nvSpPr>
        <p:spPr/>
        <p:txBody>
          <a:bodyPr>
            <a:noAutofit/>
          </a:bodyPr>
          <a:lstStyle/>
          <a:p>
            <a:r>
              <a:rPr lang="en-US" sz="2400" dirty="0" smtClean="0"/>
              <a:t>Fly Neighborly: Holistic approach to mitigating helicopter noise issues</a:t>
            </a:r>
          </a:p>
          <a:p>
            <a:pPr lvl="1"/>
            <a:r>
              <a:rPr lang="en-US" sz="2000" dirty="0" smtClean="0"/>
              <a:t>Noise abatement flight procedures</a:t>
            </a:r>
          </a:p>
          <a:p>
            <a:pPr lvl="1"/>
            <a:r>
              <a:rPr lang="en-US" sz="2000" dirty="0" smtClean="0"/>
              <a:t>Route planning</a:t>
            </a:r>
          </a:p>
          <a:p>
            <a:pPr lvl="1"/>
            <a:r>
              <a:rPr lang="en-US" sz="2000" dirty="0" smtClean="0"/>
              <a:t>Community outreach</a:t>
            </a:r>
          </a:p>
          <a:p>
            <a:r>
              <a:rPr lang="en-US" sz="2400" dirty="0" smtClean="0"/>
              <a:t>Based on 40+ years of helicopter noise manufacturer and government research</a:t>
            </a:r>
          </a:p>
          <a:p>
            <a:r>
              <a:rPr lang="en-US" sz="2400" dirty="0" smtClean="0"/>
              <a:t>Formal training programs available through FAA-</a:t>
            </a:r>
            <a:r>
              <a:rPr lang="en-US" sz="2400" i="1" dirty="0" smtClean="0"/>
              <a:t>WINGS</a:t>
            </a:r>
            <a:r>
              <a:rPr lang="en-US" sz="2400" dirty="0" smtClean="0"/>
              <a:t> and HAI</a:t>
            </a:r>
          </a:p>
          <a:p>
            <a:endParaRPr lang="en-US" sz="2400" dirty="0"/>
          </a:p>
        </p:txBody>
      </p:sp>
      <p:sp>
        <p:nvSpPr>
          <p:cNvPr id="6" name="Rectangle 5"/>
          <p:cNvSpPr/>
          <p:nvPr/>
        </p:nvSpPr>
        <p:spPr>
          <a:xfrm>
            <a:off x="554312" y="4493741"/>
            <a:ext cx="7474762" cy="248209"/>
          </a:xfrm>
          <a:prstGeom prst="rect">
            <a:avLst/>
          </a:prstGeom>
        </p:spPr>
        <p:txBody>
          <a:bodyPr wrap="square">
            <a:spAutoFit/>
          </a:bodyPr>
          <a:lstStyle/>
          <a:p>
            <a:r>
              <a:rPr lang="en-US" sz="1013" dirty="0">
                <a:latin typeface="Calibri" panose="020F0502020204030204" pitchFamily="34" charset="0"/>
                <a:ea typeface="Calibri" panose="020F0502020204030204" pitchFamily="34" charset="0"/>
                <a:cs typeface="Times New Roman" panose="02020603050405020304" pitchFamily="18" charset="0"/>
              </a:rPr>
              <a:t>Online training for </a:t>
            </a:r>
            <a:r>
              <a:rPr lang="en-US" sz="1013" dirty="0" smtClean="0">
                <a:latin typeface="Calibri" panose="020F0502020204030204" pitchFamily="34" charset="0"/>
                <a:ea typeface="Calibri" panose="020F0502020204030204" pitchFamily="34" charset="0"/>
                <a:cs typeface="Times New Roman" panose="02020603050405020304" pitchFamily="18" charset="0"/>
              </a:rPr>
              <a:t>FAA-WINGS </a:t>
            </a:r>
            <a:r>
              <a:rPr lang="en-US" sz="1013" dirty="0">
                <a:latin typeface="Calibri" panose="020F0502020204030204" pitchFamily="34" charset="0"/>
                <a:ea typeface="Calibri" panose="020F0502020204030204" pitchFamily="34" charset="0"/>
                <a:cs typeface="Times New Roman" panose="02020603050405020304" pitchFamily="18" charset="0"/>
              </a:rPr>
              <a:t>credit was created by Volpe on behalf of the FAA. </a:t>
            </a:r>
            <a:r>
              <a:rPr lang="en-US" sz="1013" dirty="0"/>
              <a:t> </a:t>
            </a:r>
            <a:r>
              <a:rPr lang="en-US" sz="1013" u="sng" dirty="0">
                <a:hlinkClick r:id="rId4"/>
              </a:rPr>
              <a:t>https://go.usa.gov/xQPCW</a:t>
            </a:r>
            <a:r>
              <a:rPr lang="en-US" sz="1013" u="sng" dirty="0"/>
              <a:t>  </a:t>
            </a:r>
            <a:endParaRPr lang="en-US" sz="1013"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06724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74" y="214953"/>
            <a:ext cx="7271385" cy="613722"/>
          </a:xfrm>
        </p:spPr>
        <p:txBody>
          <a:bodyPr/>
          <a:lstStyle/>
          <a:p>
            <a:r>
              <a:rPr lang="en-US" dirty="0" smtClean="0"/>
              <a:t>Fly Neighborly Research</a:t>
            </a:r>
            <a:endParaRPr lang="en-US" dirty="0"/>
          </a:p>
        </p:txBody>
      </p:sp>
      <p:sp>
        <p:nvSpPr>
          <p:cNvPr id="3" name="Content Placeholder 2"/>
          <p:cNvSpPr>
            <a:spLocks noGrp="1"/>
          </p:cNvSpPr>
          <p:nvPr>
            <p:ph sz="half" idx="1"/>
          </p:nvPr>
        </p:nvSpPr>
        <p:spPr>
          <a:xfrm>
            <a:off x="766496" y="1012825"/>
            <a:ext cx="5515162" cy="3017520"/>
          </a:xfrm>
        </p:spPr>
        <p:txBody>
          <a:bodyPr>
            <a:normAutofit/>
          </a:bodyPr>
          <a:lstStyle/>
          <a:p>
            <a:pPr marL="171450" indent="-171450">
              <a:buFont typeface="Arial" panose="020B0604020202020204" pitchFamily="34" charset="0"/>
              <a:buChar char="•"/>
            </a:pPr>
            <a:r>
              <a:rPr lang="en-US" sz="2000" dirty="0" smtClean="0"/>
              <a:t>Scientific, quantitative approach to measuring sound emissions</a:t>
            </a:r>
          </a:p>
          <a:p>
            <a:pPr marL="171450" indent="-171450">
              <a:buFont typeface="Arial" panose="020B0604020202020204" pitchFamily="34" charset="0"/>
              <a:buChar char="•"/>
            </a:pPr>
            <a:r>
              <a:rPr lang="en-US" sz="2000" dirty="0" smtClean="0"/>
              <a:t>Quantify acoustics for different maneuver conditions</a:t>
            </a:r>
            <a:endParaRPr lang="en-US" sz="2000" dirty="0"/>
          </a:p>
        </p:txBody>
      </p:sp>
      <p:pic>
        <p:nvPicPr>
          <p:cNvPr id="5" name="Content Placeholder 4"/>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561477" y="1108075"/>
            <a:ext cx="2002746" cy="3017838"/>
          </a:xfr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45906" y="2383317"/>
            <a:ext cx="4375661" cy="2286000"/>
          </a:xfrm>
          <a:prstGeom prst="rect">
            <a:avLst/>
          </a:prstGeom>
        </p:spPr>
      </p:pic>
    </p:spTree>
    <p:extLst>
      <p:ext uri="{BB962C8B-B14F-4D97-AF65-F5344CB8AC3E}">
        <p14:creationId xmlns:p14="http://schemas.microsoft.com/office/powerpoint/2010/main" val="344771564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supports iFlyQuiet and Fly Neighborly?</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HAI’s Fly Neighborly Environmental Committee</a:t>
            </a:r>
          </a:p>
          <a:p>
            <a:pPr lvl="1"/>
            <a:r>
              <a:rPr lang="en-US" sz="2000" dirty="0" smtClean="0"/>
              <a:t>Membership comprised of </a:t>
            </a:r>
            <a:r>
              <a:rPr lang="en-US" sz="2000" dirty="0"/>
              <a:t>U.S. and </a:t>
            </a:r>
            <a:r>
              <a:rPr lang="en-US" sz="2000" dirty="0" smtClean="0"/>
              <a:t>international public and private organizations</a:t>
            </a:r>
          </a:p>
          <a:p>
            <a:r>
              <a:rPr lang="en-US" sz="2400" dirty="0" smtClean="0"/>
              <a:t>Additional support from</a:t>
            </a:r>
          </a:p>
          <a:p>
            <a:pPr lvl="1"/>
            <a:r>
              <a:rPr lang="en-US" sz="2000" dirty="0" smtClean="0"/>
              <a:t>Federal Aviation Administration (FAA)</a:t>
            </a:r>
          </a:p>
          <a:p>
            <a:pPr lvl="1"/>
            <a:r>
              <a:rPr lang="en-US" sz="2000" dirty="0" smtClean="0"/>
              <a:t>National Aeronautics and Space Administration (NASA)</a:t>
            </a:r>
          </a:p>
          <a:p>
            <a:pPr lvl="1"/>
            <a:r>
              <a:rPr lang="en-US" sz="2000" dirty="0" smtClean="0"/>
              <a:t>US DOT’s Volpe National Transportation Systems Center (Volpe)</a:t>
            </a:r>
          </a:p>
          <a:p>
            <a:pPr lvl="1"/>
            <a:r>
              <a:rPr lang="en-US" sz="2000" dirty="0" smtClean="0"/>
              <a:t>Department of Defense (DOD)</a:t>
            </a:r>
          </a:p>
          <a:p>
            <a:pPr lvl="1"/>
            <a:r>
              <a:rPr lang="en-US" sz="2000" dirty="0" smtClean="0"/>
              <a:t>Vertical Flight Society (VFS)</a:t>
            </a:r>
          </a:p>
          <a:p>
            <a:pPr lvl="1"/>
            <a:r>
              <a:rPr lang="en-US" sz="2000" dirty="0" smtClean="0"/>
              <a:t>Academia (Pennsylvania State University) </a:t>
            </a:r>
          </a:p>
          <a:p>
            <a:pPr lvl="1"/>
            <a:endParaRPr lang="en-US" sz="2000" dirty="0" smtClean="0"/>
          </a:p>
          <a:p>
            <a:endParaRPr lang="en-US" sz="2400" dirty="0" smtClean="0"/>
          </a:p>
          <a:p>
            <a:endParaRPr lang="en-US" sz="2400" dirty="0"/>
          </a:p>
        </p:txBody>
      </p:sp>
    </p:spTree>
    <p:custDataLst>
      <p:tags r:id="rId1"/>
    </p:custDataLst>
    <p:extLst>
      <p:ext uri="{BB962C8B-B14F-4D97-AF65-F5344CB8AC3E}">
        <p14:creationId xmlns:p14="http://schemas.microsoft.com/office/powerpoint/2010/main" val="1341546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6FB8A8-B837-46E4-948A-F5A6FC8E9A58}"/>
              </a:ext>
            </a:extLst>
          </p:cNvPr>
          <p:cNvSpPr>
            <a:spLocks noGrp="1"/>
          </p:cNvSpPr>
          <p:nvPr>
            <p:ph type="title"/>
          </p:nvPr>
        </p:nvSpPr>
        <p:spPr>
          <a:xfrm>
            <a:off x="822325" y="569913"/>
            <a:ext cx="7543800" cy="2673350"/>
          </a:xfrm>
        </p:spPr>
        <p:txBody>
          <a:bodyPr>
            <a:normAutofit/>
          </a:bodyPr>
          <a:lstStyle/>
          <a:p>
            <a:r>
              <a:rPr lang="en-US" sz="3200" dirty="0">
                <a:solidFill>
                  <a:schemeClr val="tx1"/>
                </a:solidFill>
                <a:latin typeface="+mn-lt"/>
                <a:cs typeface="Arial" panose="020B0604020202020204" pitchFamily="34" charset="0"/>
              </a:rPr>
              <a:t>Section </a:t>
            </a:r>
            <a:r>
              <a:rPr lang="en-US" sz="3200" dirty="0" smtClean="0">
                <a:solidFill>
                  <a:schemeClr val="tx1"/>
                </a:solidFill>
                <a:latin typeface="+mn-lt"/>
                <a:cs typeface="Arial" panose="020B0604020202020204" pitchFamily="34" charset="0"/>
              </a:rPr>
              <a:t>2:</a:t>
            </a:r>
            <a:r>
              <a:rPr lang="en-US" sz="3200" dirty="0">
                <a:solidFill>
                  <a:schemeClr val="tx1"/>
                </a:solidFill>
                <a:latin typeface="+mn-lt"/>
                <a:cs typeface="Arial" panose="020B0604020202020204" pitchFamily="34" charset="0"/>
              </a:rPr>
              <a:t/>
            </a:r>
            <a:br>
              <a:rPr lang="en-US" sz="3200" dirty="0">
                <a:solidFill>
                  <a:schemeClr val="tx1"/>
                </a:solidFill>
                <a:latin typeface="+mn-lt"/>
                <a:cs typeface="Arial" panose="020B0604020202020204" pitchFamily="34" charset="0"/>
              </a:rPr>
            </a:br>
            <a:r>
              <a:rPr lang="en-US" sz="3200" dirty="0" smtClean="0">
                <a:solidFill>
                  <a:schemeClr val="tx1"/>
                </a:solidFill>
                <a:latin typeface="+mn-lt"/>
                <a:cs typeface="Arial" panose="020B0604020202020204" pitchFamily="34" charset="0"/>
              </a:rPr>
              <a:t>Sound </a:t>
            </a:r>
            <a:r>
              <a:rPr lang="en-US" sz="3200" dirty="0" smtClean="0">
                <a:solidFill>
                  <a:schemeClr val="tx1"/>
                </a:solidFill>
                <a:latin typeface="+mn-lt"/>
                <a:cs typeface="Arial" panose="020B0604020202020204" pitchFamily="34" charset="0"/>
              </a:rPr>
              <a:t>Measurement </a:t>
            </a:r>
            <a:r>
              <a:rPr lang="en-US" sz="3200" dirty="0" smtClean="0">
                <a:solidFill>
                  <a:schemeClr val="tx1"/>
                </a:solidFill>
                <a:latin typeface="+mn-lt"/>
                <a:cs typeface="Arial" panose="020B0604020202020204" pitchFamily="34" charset="0"/>
              </a:rPr>
              <a:t>and </a:t>
            </a:r>
            <a:r>
              <a:rPr lang="en-US" sz="3200" dirty="0" smtClean="0">
                <a:solidFill>
                  <a:schemeClr val="tx1"/>
                </a:solidFill>
                <a:latin typeface="+mn-lt"/>
                <a:cs typeface="Arial" panose="020B0604020202020204" pitchFamily="34" charset="0"/>
              </a:rPr>
              <a:t>Perception</a:t>
            </a:r>
            <a:endParaRPr lang="en-US" sz="3200" dirty="0">
              <a:solidFill>
                <a:schemeClr val="tx1"/>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452853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Levels and Decibels</a:t>
            </a:r>
            <a:endParaRPr lang="en-US" dirty="0"/>
          </a:p>
        </p:txBody>
      </p:sp>
      <p:pic>
        <p:nvPicPr>
          <p:cNvPr id="1030" name="Picture 6" descr="Comparative Noise Levels for common indoor and outdoor sound levels are sown on a scale up to 110 decibe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4140" y="967803"/>
            <a:ext cx="4953000" cy="35242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64140" y="4555946"/>
            <a:ext cx="5035713" cy="261610"/>
          </a:xfrm>
          <a:prstGeom prst="rect">
            <a:avLst/>
          </a:prstGeom>
        </p:spPr>
        <p:txBody>
          <a:bodyPr wrap="square">
            <a:spAutoFit/>
          </a:bodyPr>
          <a:lstStyle/>
          <a:p>
            <a:r>
              <a:rPr lang="en-US" sz="1100" i="1" dirty="0" smtClean="0">
                <a:hlinkClick r:id="rId4"/>
              </a:rPr>
              <a:t>Source https</a:t>
            </a:r>
            <a:r>
              <a:rPr lang="en-US" sz="1100" i="1" dirty="0">
                <a:hlinkClick r:id="rId4"/>
              </a:rPr>
              <a:t>://www.faa.gov/regulations_policies/policy_guidance/noise/basics/</a:t>
            </a:r>
            <a:endParaRPr lang="en-US" sz="1100" i="1" dirty="0"/>
          </a:p>
        </p:txBody>
      </p:sp>
      <p:sp>
        <p:nvSpPr>
          <p:cNvPr id="5" name="Content Placeholder 2"/>
          <p:cNvSpPr>
            <a:spLocks noGrp="1"/>
          </p:cNvSpPr>
          <p:nvPr>
            <p:ph idx="1"/>
          </p:nvPr>
        </p:nvSpPr>
        <p:spPr>
          <a:xfrm>
            <a:off x="675158" y="1759843"/>
            <a:ext cx="2954692" cy="2508277"/>
          </a:xfrm>
        </p:spPr>
        <p:txBody>
          <a:bodyPr>
            <a:normAutofit/>
          </a:bodyPr>
          <a:lstStyle/>
          <a:p>
            <a:r>
              <a:rPr lang="en-US" sz="2000" dirty="0" smtClean="0">
                <a:solidFill>
                  <a:schemeClr val="tx1"/>
                </a:solidFill>
                <a:latin typeface="Arial" panose="020B0604020202020204" pitchFamily="34" charset="0"/>
                <a:cs typeface="Arial" panose="020B0604020202020204" pitchFamily="34" charset="0"/>
              </a:rPr>
              <a:t>Sound: Measured </a:t>
            </a:r>
            <a:r>
              <a:rPr lang="en-US" sz="2000" dirty="0">
                <a:solidFill>
                  <a:schemeClr val="tx1"/>
                </a:solidFill>
                <a:latin typeface="Arial" panose="020B0604020202020204" pitchFamily="34" charset="0"/>
                <a:cs typeface="Arial" panose="020B0604020202020204" pitchFamily="34" charset="0"/>
              </a:rPr>
              <a:t>in decibels (</a:t>
            </a:r>
            <a:r>
              <a:rPr lang="en-US" sz="2000" dirty="0" smtClean="0">
                <a:solidFill>
                  <a:schemeClr val="tx1"/>
                </a:solidFill>
                <a:latin typeface="Arial" panose="020B0604020202020204" pitchFamily="34" charset="0"/>
                <a:cs typeface="Arial" panose="020B0604020202020204" pitchFamily="34" charset="0"/>
              </a:rPr>
              <a:t>dB) on a logarithmic scale</a:t>
            </a:r>
            <a:endParaRPr lang="en-US" sz="2000" dirty="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A-weighting – </a:t>
            </a:r>
            <a:r>
              <a:rPr lang="en-US" sz="2000" dirty="0">
                <a:solidFill>
                  <a:schemeClr val="tx1"/>
                </a:solidFill>
                <a:latin typeface="Arial" panose="020B0604020202020204" pitchFamily="34" charset="0"/>
                <a:cs typeface="Arial" panose="020B0604020202020204" pitchFamily="34" charset="0"/>
              </a:rPr>
              <a:t>developed to account for how humans </a:t>
            </a:r>
            <a:r>
              <a:rPr lang="en-US" sz="2000" dirty="0" smtClean="0">
                <a:solidFill>
                  <a:schemeClr val="tx1"/>
                </a:solidFill>
                <a:latin typeface="Arial" panose="020B0604020202020204" pitchFamily="34" charset="0"/>
                <a:cs typeface="Arial" panose="020B0604020202020204" pitchFamily="34" charset="0"/>
              </a:rPr>
              <a:t>perceive </a:t>
            </a:r>
            <a:r>
              <a:rPr lang="en-US" sz="2000" dirty="0">
                <a:solidFill>
                  <a:schemeClr val="tx1"/>
                </a:solidFill>
                <a:latin typeface="Arial" panose="020B0604020202020204" pitchFamily="34" charset="0"/>
                <a:cs typeface="Arial" panose="020B0604020202020204" pitchFamily="34" charset="0"/>
              </a:rPr>
              <a:t>sound</a:t>
            </a:r>
          </a:p>
          <a:p>
            <a:pPr marL="0" indent="0">
              <a:buNone/>
            </a:pPr>
            <a:endParaRPr lang="en-US" sz="2000" dirty="0" smtClean="0">
              <a:solidFill>
                <a:schemeClr val="tx1"/>
              </a:solidFill>
              <a:latin typeface="Arial" panose="020B0604020202020204" pitchFamily="34" charset="0"/>
              <a:cs typeface="Arial" panose="020B0604020202020204" pitchFamily="34" charset="0"/>
            </a:endParaRPr>
          </a:p>
          <a:p>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585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of Sound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7377072"/>
              </p:ext>
            </p:extLst>
          </p:nvPr>
        </p:nvGraphicFramePr>
        <p:xfrm>
          <a:off x="800100" y="1219994"/>
          <a:ext cx="7543800" cy="2225040"/>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272498993"/>
                    </a:ext>
                  </a:extLst>
                </a:gridCol>
                <a:gridCol w="3771900">
                  <a:extLst>
                    <a:ext uri="{9D8B030D-6E8A-4147-A177-3AD203B41FA5}">
                      <a16:colId xmlns:a16="http://schemas.microsoft.com/office/drawing/2014/main" val="2083067890"/>
                    </a:ext>
                  </a:extLst>
                </a:gridCol>
              </a:tblGrid>
              <a:tr h="370840">
                <a:tc>
                  <a:txBody>
                    <a:bodyPr/>
                    <a:lstStyle/>
                    <a:p>
                      <a:pPr algn="ctr"/>
                      <a:r>
                        <a:rPr lang="en-US" sz="1600" dirty="0" smtClean="0"/>
                        <a:t>Change in Sound Level</a:t>
                      </a:r>
                      <a:endParaRPr lang="en-US" sz="1600" dirty="0"/>
                    </a:p>
                  </a:txBody>
                  <a:tcPr/>
                </a:tc>
                <a:tc>
                  <a:txBody>
                    <a:bodyPr/>
                    <a:lstStyle/>
                    <a:p>
                      <a:pPr algn="ctr"/>
                      <a:r>
                        <a:rPr lang="en-US" sz="1600" dirty="0" smtClean="0"/>
                        <a:t>Perceived</a:t>
                      </a:r>
                      <a:r>
                        <a:rPr lang="en-US" sz="1600" baseline="0" dirty="0" smtClean="0"/>
                        <a:t> Change to Human Ear</a:t>
                      </a:r>
                      <a:endParaRPr lang="en-US" sz="1600" dirty="0"/>
                    </a:p>
                  </a:txBody>
                  <a:tcPr/>
                </a:tc>
                <a:extLst>
                  <a:ext uri="{0D108BD9-81ED-4DB2-BD59-A6C34878D82A}">
                    <a16:rowId xmlns:a16="http://schemas.microsoft.com/office/drawing/2014/main" val="2109847887"/>
                  </a:ext>
                </a:extLst>
              </a:tr>
              <a:tr h="370840">
                <a:tc>
                  <a:txBody>
                    <a:bodyPr/>
                    <a:lstStyle/>
                    <a:p>
                      <a:pPr algn="ctr"/>
                      <a:r>
                        <a:rPr lang="en-US" sz="1600" dirty="0" smtClean="0"/>
                        <a:t>± 1 dB</a:t>
                      </a:r>
                      <a:endParaRPr lang="en-US" sz="1600" dirty="0"/>
                    </a:p>
                  </a:txBody>
                  <a:tcPr/>
                </a:tc>
                <a:tc>
                  <a:txBody>
                    <a:bodyPr/>
                    <a:lstStyle/>
                    <a:p>
                      <a:pPr algn="ctr"/>
                      <a:r>
                        <a:rPr lang="en-US" sz="1600" dirty="0" smtClean="0"/>
                        <a:t>Not Perceptible</a:t>
                      </a:r>
                      <a:endParaRPr lang="en-US" sz="1600" dirty="0"/>
                    </a:p>
                  </a:txBody>
                  <a:tcPr/>
                </a:tc>
                <a:extLst>
                  <a:ext uri="{0D108BD9-81ED-4DB2-BD59-A6C34878D82A}">
                    <a16:rowId xmlns:a16="http://schemas.microsoft.com/office/drawing/2014/main" val="2789813583"/>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smtClean="0"/>
                        <a:t>± 3 dB</a:t>
                      </a:r>
                    </a:p>
                  </a:txBody>
                  <a:tcPr/>
                </a:tc>
                <a:tc>
                  <a:txBody>
                    <a:bodyPr/>
                    <a:lstStyle/>
                    <a:p>
                      <a:pPr algn="ctr"/>
                      <a:r>
                        <a:rPr lang="en-US" sz="1600" dirty="0" smtClean="0"/>
                        <a:t>Threshold</a:t>
                      </a:r>
                      <a:r>
                        <a:rPr lang="en-US" sz="1600" baseline="0" dirty="0" smtClean="0"/>
                        <a:t> of Perception</a:t>
                      </a:r>
                      <a:endParaRPr lang="en-US" sz="1600" dirty="0"/>
                    </a:p>
                  </a:txBody>
                  <a:tcPr/>
                </a:tc>
                <a:extLst>
                  <a:ext uri="{0D108BD9-81ED-4DB2-BD59-A6C34878D82A}">
                    <a16:rowId xmlns:a16="http://schemas.microsoft.com/office/drawing/2014/main" val="682985722"/>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smtClean="0"/>
                        <a:t>± 5 dB</a:t>
                      </a:r>
                    </a:p>
                  </a:txBody>
                  <a:tcPr/>
                </a:tc>
                <a:tc>
                  <a:txBody>
                    <a:bodyPr/>
                    <a:lstStyle/>
                    <a:p>
                      <a:pPr algn="ctr"/>
                      <a:r>
                        <a:rPr lang="en-US" sz="1600" dirty="0" smtClean="0"/>
                        <a:t>Obvious Change</a:t>
                      </a:r>
                      <a:endParaRPr lang="en-US" sz="1600" dirty="0"/>
                    </a:p>
                  </a:txBody>
                  <a:tcPr/>
                </a:tc>
                <a:extLst>
                  <a:ext uri="{0D108BD9-81ED-4DB2-BD59-A6C34878D82A}">
                    <a16:rowId xmlns:a16="http://schemas.microsoft.com/office/drawing/2014/main" val="3153432202"/>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smtClean="0"/>
                        <a:t>± 10 dB</a:t>
                      </a:r>
                    </a:p>
                  </a:txBody>
                  <a:tcPr/>
                </a:tc>
                <a:tc>
                  <a:txBody>
                    <a:bodyPr/>
                    <a:lstStyle/>
                    <a:p>
                      <a:pPr algn="ctr"/>
                      <a:r>
                        <a:rPr lang="en-US" sz="1600" dirty="0" smtClean="0"/>
                        <a:t>Twice</a:t>
                      </a:r>
                      <a:r>
                        <a:rPr lang="en-US" sz="1600" baseline="0" dirty="0" smtClean="0"/>
                        <a:t> / Half as Loud</a:t>
                      </a:r>
                      <a:endParaRPr lang="en-US" sz="1600" dirty="0"/>
                    </a:p>
                  </a:txBody>
                  <a:tcPr/>
                </a:tc>
                <a:extLst>
                  <a:ext uri="{0D108BD9-81ED-4DB2-BD59-A6C34878D82A}">
                    <a16:rowId xmlns:a16="http://schemas.microsoft.com/office/drawing/2014/main" val="2225353095"/>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smtClean="0"/>
                        <a:t>± 20 dB</a:t>
                      </a:r>
                    </a:p>
                  </a:txBody>
                  <a:tcPr/>
                </a:tc>
                <a:tc>
                  <a:txBody>
                    <a:bodyPr/>
                    <a:lstStyle/>
                    <a:p>
                      <a:pPr algn="ctr"/>
                      <a:r>
                        <a:rPr lang="en-US" sz="1600" dirty="0" smtClean="0"/>
                        <a:t>Fourfold</a:t>
                      </a:r>
                      <a:r>
                        <a:rPr lang="en-US" sz="1600" baseline="0" dirty="0" smtClean="0"/>
                        <a:t> or ¼ as Loud</a:t>
                      </a:r>
                      <a:endParaRPr lang="en-US" sz="1600" dirty="0"/>
                    </a:p>
                  </a:txBody>
                  <a:tcPr/>
                </a:tc>
                <a:extLst>
                  <a:ext uri="{0D108BD9-81ED-4DB2-BD59-A6C34878D82A}">
                    <a16:rowId xmlns:a16="http://schemas.microsoft.com/office/drawing/2014/main" val="2875437057"/>
                  </a:ext>
                </a:extLst>
              </a:tr>
            </a:tbl>
          </a:graphicData>
        </a:graphic>
      </p:graphicFrame>
    </p:spTree>
    <p:extLst>
      <p:ext uri="{BB962C8B-B14F-4D97-AF65-F5344CB8AC3E}">
        <p14:creationId xmlns:p14="http://schemas.microsoft.com/office/powerpoint/2010/main" val="32961381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RETROSPECT" val="dGKfjFnJ"/>
  <p:tag name="ARTICULATE_PROJECT_OPEN" val="0"/>
  <p:tag name="ARTICULATE_SLIDE_COUNT" val="11"/>
</p:tagLst>
</file>

<file path=ppt/tags/tag10.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Custom 2">
      <a:dk1>
        <a:srgbClr val="000000"/>
      </a:dk1>
      <a:lt1>
        <a:sysClr val="window" lastClr="FFFFFF"/>
      </a:lt1>
      <a:dk2>
        <a:srgbClr val="637052"/>
      </a:dk2>
      <a:lt2>
        <a:srgbClr val="CCDDEA"/>
      </a:lt2>
      <a:accent1>
        <a:srgbClr val="E48312"/>
      </a:accent1>
      <a:accent2>
        <a:srgbClr val="5182C2"/>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2_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5049</TotalTime>
  <Words>2639</Words>
  <Application>Microsoft Office PowerPoint</Application>
  <PresentationFormat>On-screen Show (16:9)</PresentationFormat>
  <Paragraphs>305</Paragraphs>
  <Slides>35</Slides>
  <Notes>34</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Arial</vt:lpstr>
      <vt:lpstr>Calibri</vt:lpstr>
      <vt:lpstr>Calibri Light</vt:lpstr>
      <vt:lpstr>Segoe UI Historic</vt:lpstr>
      <vt:lpstr>Times New Roman</vt:lpstr>
      <vt:lpstr>Retrospect</vt:lpstr>
      <vt:lpstr>1_Retrospect</vt:lpstr>
      <vt:lpstr>2_Retrospect</vt:lpstr>
      <vt:lpstr>PowerPoint Presentation</vt:lpstr>
      <vt:lpstr>Section 1: Introduction</vt:lpstr>
      <vt:lpstr>What is iFlyQuiet?</vt:lpstr>
      <vt:lpstr>What is Fly Neighborly?</vt:lpstr>
      <vt:lpstr>Fly Neighborly Research</vt:lpstr>
      <vt:lpstr>Who supports iFlyQuiet and Fly Neighborly?</vt:lpstr>
      <vt:lpstr>Section 2: Sound Measurement and Perception</vt:lpstr>
      <vt:lpstr>Sound Levels and Decibels</vt:lpstr>
      <vt:lpstr>Perception of Sound</vt:lpstr>
      <vt:lpstr>Sound Propagation</vt:lpstr>
      <vt:lpstr>Noise Metrics</vt:lpstr>
      <vt:lpstr>Section 3: Helicopter Noise Basics</vt:lpstr>
      <vt:lpstr>Helicopter Noise Emissions</vt:lpstr>
      <vt:lpstr>High Speed Impulsive (HSI) Noise</vt:lpstr>
      <vt:lpstr>Blade Vortex Interaction (BVI) Noise</vt:lpstr>
      <vt:lpstr>BVI Visualization</vt:lpstr>
      <vt:lpstr>Section 4: Fly Neighborly Recommendations</vt:lpstr>
      <vt:lpstr>Noise Abatement in Flight - Safety Comes First!</vt:lpstr>
      <vt:lpstr>Fly Neighborly Considerations</vt:lpstr>
      <vt:lpstr>Fly Neighborly - Routing</vt:lpstr>
      <vt:lpstr>Fly Neighborly - Altitude Considerations</vt:lpstr>
      <vt:lpstr>Fly Neighborly - Speed Considerations</vt:lpstr>
      <vt:lpstr>Fly Neighborly - Departures</vt:lpstr>
      <vt:lpstr>Noise During Arrival</vt:lpstr>
      <vt:lpstr>Section 5: Fly Neighborly in Action</vt:lpstr>
      <vt:lpstr>Link to Demonstrations</vt:lpstr>
      <vt:lpstr>PowerPoint Presentation</vt:lpstr>
      <vt:lpstr>PowerPoint Presentation</vt:lpstr>
      <vt:lpstr>Noise Visualization:  Standard vs. Fly Neighborly Approach</vt:lpstr>
      <vt:lpstr>Bell 430 Left and Right Turns</vt:lpstr>
      <vt:lpstr>Fly Neighborly Departure</vt:lpstr>
      <vt:lpstr>PowerPoint Presentation</vt:lpstr>
      <vt:lpstr>Section 6: Fly Neighborly Limitations</vt:lpstr>
      <vt:lpstr>Why Can’t Fly Neighborly Be Used Every Day?</vt:lpstr>
      <vt:lpstr>As always, fly safe out there!</vt:lpstr>
    </vt:vector>
  </TitlesOfParts>
  <Company>USDOT-Volpe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iFlyQuiet Community Engagement Materials</dc:title>
  <dc:creator>U.S. DOT Volpe Center</dc:creator>
  <cp:lastModifiedBy>Waldon, Laura (Volpe)</cp:lastModifiedBy>
  <cp:revision>242</cp:revision>
  <cp:lastPrinted>2018-02-23T19:39:43Z</cp:lastPrinted>
  <dcterms:created xsi:type="dcterms:W3CDTF">2018-02-21T21:37:30Z</dcterms:created>
  <dcterms:modified xsi:type="dcterms:W3CDTF">2020-02-04T19:37:10Z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138533D5-C411-46C8-9932-9710A778819B</vt:lpwstr>
  </property>
  <property fmtid="{D5CDD505-2E9C-101B-9397-08002B2CF9AE}" pid="3" name="ArticulatePath">
    <vt:lpwstr>Presentation2</vt:lpwstr>
  </property>
</Properties>
</file>