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88" r:id="rId3"/>
    <p:sldId id="280" r:id="rId4"/>
    <p:sldId id="262" r:id="rId5"/>
    <p:sldId id="276" r:id="rId6"/>
    <p:sldId id="277" r:id="rId7"/>
    <p:sldId id="267" r:id="rId8"/>
    <p:sldId id="270" r:id="rId9"/>
    <p:sldId id="271" r:id="rId10"/>
    <p:sldId id="278" r:id="rId11"/>
    <p:sldId id="279" r:id="rId12"/>
    <p:sldId id="284" r:id="rId13"/>
    <p:sldId id="281" r:id="rId14"/>
    <p:sldId id="268" r:id="rId15"/>
    <p:sldId id="274" r:id="rId16"/>
    <p:sldId id="282" r:id="rId17"/>
    <p:sldId id="286" r:id="rId18"/>
    <p:sldId id="287"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2540" autoAdjust="0"/>
  </p:normalViewPr>
  <p:slideViewPr>
    <p:cSldViewPr>
      <p:cViewPr>
        <p:scale>
          <a:sx n="90" d="100"/>
          <a:sy n="90" d="100"/>
        </p:scale>
        <p:origin x="-5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vntscex.local\dfs\RVT\rvt-21\vmt%20forecasting\VMT%20Forecasting%20Project_FHWA_TT\Volpe%20Presentation%20May%202013\Presentation%20Data_%20Pac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ntscex.local\dfs\RVT\rvt-21\vmt%20forecasting\VMT%20Forecasting%20Project_FHWA_TT\Volpe%20Presentation%20May%202013\Presentation%20Data_%20Pa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ntscex.local\dfs\RVT\rvt-21\vmt%20forecasting\VMT%20Forecasting%20Project_FHWA_TT\Volpe%20Presentation%20May%202013\Decomposition%20of%20VMT%20Declin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ntscex.local\dfs\RVT\rvt-21\vmt%20forecasting\VMT%20Forecasting%20Project_FHWA_TT\Volpe%20Presentation%20May%202013\Decomposition%20of%20VMT%20Declin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ntscex.local\dfs\RVT\rvt-21\vmt%20forecasting\VMT%20Forecasting%20Project_FHWA_TT\Volpe%20Presentation%20May%202013\Income%20and%20Employment%20Data%20for%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ntscex.local\dfs\RVT\rvt-21\vmt%20forecasting\VMT%20Forecasting%20Project_FHWA_TT\Volpe%20Presentation%20May%202013\Income%20and%20Employment%20Data%20for%20Presentation.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vntscex.local\DFS\RVT\RVT-21\vmt%20forecasting\VMT%20Forecasting%20Project_FHWA_TT\Volpe%20Presentation%20May%202013\VMT%20per%20Person%202009%20vs%20200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vntscex.local\DFS\RVT\RVT-21\vmt%20forecasting\VMT%20Forecasting%20Project_FHWA_TT\Volpe%20Presentation%20May%202013\Income%20and%20Employment%20Data%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baseline="0" dirty="0">
                <a:latin typeface="Arial" pitchFamily="34" charset="0"/>
                <a:cs typeface="Arial" pitchFamily="34" charset="0"/>
              </a:rPr>
              <a:t>Automobile Travel and Real GDP</a:t>
            </a:r>
            <a:endParaRPr lang="en-US" dirty="0">
              <a:latin typeface="Arial" pitchFamily="34" charset="0"/>
              <a:cs typeface="Arial" pitchFamily="34" charset="0"/>
            </a:endParaRPr>
          </a:p>
        </c:rich>
      </c:tx>
      <c:layout/>
      <c:overlay val="0"/>
    </c:title>
    <c:autoTitleDeleted val="0"/>
    <c:plotArea>
      <c:layout>
        <c:manualLayout>
          <c:layoutTarget val="inner"/>
          <c:xMode val="edge"/>
          <c:yMode val="edge"/>
          <c:x val="0.1196141501373912"/>
          <c:y val="8.4222381293247439E-2"/>
          <c:w val="0.85128651257302512"/>
          <c:h val="0.80828457806410559"/>
        </c:manualLayout>
      </c:layout>
      <c:lineChart>
        <c:grouping val="standard"/>
        <c:varyColors val="0"/>
        <c:ser>
          <c:idx val="0"/>
          <c:order val="0"/>
          <c:tx>
            <c:strRef>
              <c:f>Sheet4!$F$2</c:f>
              <c:strCache>
                <c:ptCount val="1"/>
                <c:pt idx="0">
                  <c:v>LDV VMT</c:v>
                </c:pt>
              </c:strCache>
            </c:strRef>
          </c:tx>
          <c:spPr>
            <a:ln w="38100">
              <a:solidFill>
                <a:srgbClr val="00B0F0"/>
              </a:solidFill>
            </a:ln>
          </c:spPr>
          <c:marker>
            <c:symbol val="none"/>
          </c:marker>
          <c:cat>
            <c:numRef>
              <c:f>Sheet4!$C$3:$C$48</c:f>
              <c:numCache>
                <c:formatCode>General</c:formatCode>
                <c:ptCount val="46"/>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numCache>
            </c:numRef>
          </c:cat>
          <c:val>
            <c:numRef>
              <c:f>Sheet4!$F$3:$F$48</c:f>
              <c:numCache>
                <c:formatCode>General</c:formatCode>
                <c:ptCount val="46"/>
                <c:pt idx="0">
                  <c:v>1</c:v>
                </c:pt>
                <c:pt idx="1">
                  <c:v>1.0413076854624419</c:v>
                </c:pt>
                <c:pt idx="2">
                  <c:v>1.0969853630210671</c:v>
                </c:pt>
                <c:pt idx="3">
                  <c:v>1.1471088532980853</c:v>
                </c:pt>
                <c:pt idx="4">
                  <c:v>1.2003362896932321</c:v>
                </c:pt>
                <c:pt idx="5">
                  <c:v>1.2749621932573714</c:v>
                </c:pt>
                <c:pt idx="6">
                  <c:v>1.3607160369418492</c:v>
                </c:pt>
                <c:pt idx="7">
                  <c:v>1.4133001264101923</c:v>
                </c:pt>
                <c:pt idx="8">
                  <c:v>1.3758329555351592</c:v>
                </c:pt>
                <c:pt idx="9">
                  <c:v>1.4274226781069841</c:v>
                </c:pt>
                <c:pt idx="10">
                  <c:v>1.5077236117847741</c:v>
                </c:pt>
                <c:pt idx="11">
                  <c:v>1.5723241265222718</c:v>
                </c:pt>
                <c:pt idx="12">
                  <c:v>1.6493151060299767</c:v>
                </c:pt>
                <c:pt idx="13">
                  <c:v>1.6275656174749804</c:v>
                </c:pt>
                <c:pt idx="14">
                  <c:v>1.6259117911245551</c:v>
                </c:pt>
                <c:pt idx="15">
                  <c:v>1.6576993277672265</c:v>
                </c:pt>
                <c:pt idx="16">
                  <c:v>1.7007412531512167</c:v>
                </c:pt>
                <c:pt idx="17">
                  <c:v>1.7625362934144837</c:v>
                </c:pt>
                <c:pt idx="18">
                  <c:v>1.8343239802687408</c:v>
                </c:pt>
                <c:pt idx="19">
                  <c:v>1.8953342407671669</c:v>
                </c:pt>
                <c:pt idx="20">
                  <c:v>1.9605148732819915</c:v>
                </c:pt>
                <c:pt idx="21">
                  <c:v>2.0512946572204185</c:v>
                </c:pt>
                <c:pt idx="22">
                  <c:v>2.166549245784974</c:v>
                </c:pt>
                <c:pt idx="23">
                  <c:v>2.2420078634070388</c:v>
                </c:pt>
                <c:pt idx="24">
                  <c:v>2.2930225208116881</c:v>
                </c:pt>
                <c:pt idx="25">
                  <c:v>2.3210624771388568</c:v>
                </c:pt>
                <c:pt idx="26">
                  <c:v>2.4030420741509615</c:v>
                </c:pt>
                <c:pt idx="27">
                  <c:v>2.4518120047494318</c:v>
                </c:pt>
                <c:pt idx="28">
                  <c:v>2.5046049472397787</c:v>
                </c:pt>
                <c:pt idx="29">
                  <c:v>2.568185064873588</c:v>
                </c:pt>
                <c:pt idx="30">
                  <c:v>2.6296727102836486</c:v>
                </c:pt>
                <c:pt idx="31">
                  <c:v>2.7013121010825603</c:v>
                </c:pt>
                <c:pt idx="32">
                  <c:v>2.7838742412664939</c:v>
                </c:pt>
                <c:pt idx="33">
                  <c:v>2.837562089414702</c:v>
                </c:pt>
                <c:pt idx="34">
                  <c:v>2.9012920503993262</c:v>
                </c:pt>
                <c:pt idx="35">
                  <c:v>2.9495022719415025</c:v>
                </c:pt>
                <c:pt idx="36">
                  <c:v>3.016066887669778</c:v>
                </c:pt>
                <c:pt idx="37">
                  <c:v>3.0440703627589691</c:v>
                </c:pt>
                <c:pt idx="38">
                  <c:v>3.1301062579895325</c:v>
                </c:pt>
                <c:pt idx="39">
                  <c:v>3.1602606980282641</c:v>
                </c:pt>
                <c:pt idx="40">
                  <c:v>3.1636790761843763</c:v>
                </c:pt>
                <c:pt idx="41">
                  <c:v>3.1760679204841935</c:v>
                </c:pt>
                <c:pt idx="42">
                  <c:v>3.1042847645737282</c:v>
                </c:pt>
                <c:pt idx="43">
                  <c:v>3.1044323772697462</c:v>
                </c:pt>
                <c:pt idx="44">
                  <c:v>3.124874735160375</c:v>
                </c:pt>
                <c:pt idx="45">
                  <c:v>3.1233416025776015</c:v>
                </c:pt>
              </c:numCache>
            </c:numRef>
          </c:val>
          <c:smooth val="0"/>
        </c:ser>
        <c:ser>
          <c:idx val="1"/>
          <c:order val="1"/>
          <c:tx>
            <c:strRef>
              <c:f>Sheet4!$G$2</c:f>
              <c:strCache>
                <c:ptCount val="1"/>
                <c:pt idx="0">
                  <c:v>Real GDP</c:v>
                </c:pt>
              </c:strCache>
            </c:strRef>
          </c:tx>
          <c:spPr>
            <a:ln w="38100">
              <a:solidFill>
                <a:srgbClr val="FF0000"/>
              </a:solidFill>
            </a:ln>
          </c:spPr>
          <c:marker>
            <c:symbol val="none"/>
          </c:marker>
          <c:cat>
            <c:numRef>
              <c:f>Sheet4!$C$3:$C$48</c:f>
              <c:numCache>
                <c:formatCode>General</c:formatCode>
                <c:ptCount val="46"/>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numCache>
            </c:numRef>
          </c:cat>
          <c:val>
            <c:numRef>
              <c:f>Sheet4!$G$3:$G$48</c:f>
              <c:numCache>
                <c:formatCode>General</c:formatCode>
                <c:ptCount val="46"/>
                <c:pt idx="0">
                  <c:v>1</c:v>
                </c:pt>
                <c:pt idx="1">
                  <c:v>1.0252728018063157</c:v>
                </c:pt>
                <c:pt idx="2">
                  <c:v>1.0749009324388517</c:v>
                </c:pt>
                <c:pt idx="3">
                  <c:v>1.1082943461540937</c:v>
                </c:pt>
                <c:pt idx="4">
                  <c:v>1.1104155957392816</c:v>
                </c:pt>
                <c:pt idx="5">
                  <c:v>1.1476936290936512</c:v>
                </c:pt>
                <c:pt idx="6">
                  <c:v>1.2086567805157371</c:v>
                </c:pt>
                <c:pt idx="7">
                  <c:v>1.2786905513296851</c:v>
                </c:pt>
                <c:pt idx="8">
                  <c:v>1.2716435780144844</c:v>
                </c:pt>
                <c:pt idx="9">
                  <c:v>1.2689367073781748</c:v>
                </c:pt>
                <c:pt idx="10">
                  <c:v>1.3370184080217071</c:v>
                </c:pt>
                <c:pt idx="11">
                  <c:v>1.3984825907875302</c:v>
                </c:pt>
                <c:pt idx="12">
                  <c:v>1.4764873147973425</c:v>
                </c:pt>
                <c:pt idx="13">
                  <c:v>1.5226277467254024</c:v>
                </c:pt>
                <c:pt idx="14">
                  <c:v>1.5184438096601447</c:v>
                </c:pt>
                <c:pt idx="15">
                  <c:v>1.5569906886252871</c:v>
                </c:pt>
                <c:pt idx="16">
                  <c:v>1.5267596285861158</c:v>
                </c:pt>
                <c:pt idx="17">
                  <c:v>1.5957327746074714</c:v>
                </c:pt>
                <c:pt idx="18">
                  <c:v>1.710410390218827</c:v>
                </c:pt>
                <c:pt idx="19">
                  <c:v>1.7811729338963971</c:v>
                </c:pt>
                <c:pt idx="20">
                  <c:v>1.8428843788838063</c:v>
                </c:pt>
                <c:pt idx="21">
                  <c:v>1.9018499118314975</c:v>
                </c:pt>
                <c:pt idx="22">
                  <c:v>1.9800238152560792</c:v>
                </c:pt>
                <c:pt idx="23">
                  <c:v>2.0507603313313769</c:v>
                </c:pt>
                <c:pt idx="24">
                  <c:v>2.0892421412908391</c:v>
                </c:pt>
                <c:pt idx="25">
                  <c:v>2.0843749796659359</c:v>
                </c:pt>
                <c:pt idx="26">
                  <c:v>2.1550919750395297</c:v>
                </c:pt>
                <c:pt idx="27">
                  <c:v>2.2165561578053503</c:v>
                </c:pt>
                <c:pt idx="28">
                  <c:v>2.3068589238887842</c:v>
                </c:pt>
                <c:pt idx="29">
                  <c:v>2.3648614355524034</c:v>
                </c:pt>
                <c:pt idx="30">
                  <c:v>2.4533227487750762</c:v>
                </c:pt>
                <c:pt idx="31">
                  <c:v>2.5626581990200608</c:v>
                </c:pt>
                <c:pt idx="32">
                  <c:v>2.6742710644638641</c:v>
                </c:pt>
                <c:pt idx="33">
                  <c:v>2.8033354372311838</c:v>
                </c:pt>
                <c:pt idx="34">
                  <c:v>2.9193664881606942</c:v>
                </c:pt>
                <c:pt idx="35">
                  <c:v>2.9508729007112047</c:v>
                </c:pt>
                <c:pt idx="36">
                  <c:v>3.0043921578834358</c:v>
                </c:pt>
                <c:pt idx="37">
                  <c:v>3.0807376222483942</c:v>
                </c:pt>
                <c:pt idx="38">
                  <c:v>3.1875809295758151</c:v>
                </c:pt>
                <c:pt idx="39">
                  <c:v>3.2854512210198918</c:v>
                </c:pt>
                <c:pt idx="40">
                  <c:v>3.3727803335437234</c:v>
                </c:pt>
                <c:pt idx="41">
                  <c:v>3.4373027595765309</c:v>
                </c:pt>
                <c:pt idx="42">
                  <c:v>3.4257334903665337</c:v>
                </c:pt>
                <c:pt idx="43">
                  <c:v>3.3205884840873749</c:v>
                </c:pt>
                <c:pt idx="44">
                  <c:v>3.3999791779181825</c:v>
                </c:pt>
                <c:pt idx="45">
                  <c:v>3.4614368537834377</c:v>
                </c:pt>
              </c:numCache>
            </c:numRef>
          </c:val>
          <c:smooth val="0"/>
        </c:ser>
        <c:dLbls>
          <c:showLegendKey val="0"/>
          <c:showVal val="0"/>
          <c:showCatName val="0"/>
          <c:showSerName val="0"/>
          <c:showPercent val="0"/>
          <c:showBubbleSize val="0"/>
        </c:dLbls>
        <c:marker val="1"/>
        <c:smooth val="0"/>
        <c:axId val="76277248"/>
        <c:axId val="76278784"/>
      </c:lineChart>
      <c:catAx>
        <c:axId val="76277248"/>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76278784"/>
        <c:crosses val="autoZero"/>
        <c:auto val="1"/>
        <c:lblAlgn val="ctr"/>
        <c:lblOffset val="100"/>
        <c:tickLblSkip val="5"/>
        <c:tickMarkSkip val="5"/>
        <c:noMultiLvlLbl val="0"/>
      </c:catAx>
      <c:valAx>
        <c:axId val="76278784"/>
        <c:scaling>
          <c:orientation val="minMax"/>
        </c:scaling>
        <c:delete val="0"/>
        <c:axPos val="l"/>
        <c:majorGridlines/>
        <c:title>
          <c:tx>
            <c:rich>
              <a:bodyPr/>
              <a:lstStyle/>
              <a:p>
                <a:pPr>
                  <a:defRPr sz="1400">
                    <a:latin typeface="Arial" pitchFamily="34" charset="0"/>
                    <a:cs typeface="Arial" pitchFamily="34" charset="0"/>
                  </a:defRPr>
                </a:pPr>
                <a:r>
                  <a:rPr lang="en-US" sz="1400" dirty="0">
                    <a:latin typeface="Arial" pitchFamily="34" charset="0"/>
                    <a:cs typeface="Arial" pitchFamily="34" charset="0"/>
                  </a:rPr>
                  <a:t>Index (1966 = 1)</a:t>
                </a:r>
              </a:p>
            </c:rich>
          </c:tx>
          <c:layout>
            <c:manualLayout>
              <c:xMode val="edge"/>
              <c:yMode val="edge"/>
              <c:x val="1.8287112937862244E-2"/>
              <c:y val="0.37255658951721943"/>
            </c:manualLayout>
          </c:layout>
          <c:overlay val="0"/>
        </c:title>
        <c:numFmt formatCode="#,##0.0" sourceLinked="0"/>
        <c:majorTickMark val="none"/>
        <c:minorTickMark val="none"/>
        <c:tickLblPos val="nextTo"/>
        <c:txPr>
          <a:bodyPr/>
          <a:lstStyle/>
          <a:p>
            <a:pPr>
              <a:defRPr sz="1400" b="1">
                <a:latin typeface="Arial" pitchFamily="34" charset="0"/>
                <a:cs typeface="Arial" pitchFamily="34" charset="0"/>
              </a:defRPr>
            </a:pPr>
            <a:endParaRPr lang="en-US"/>
          </a:p>
        </c:txPr>
        <c:crossAx val="76277248"/>
        <c:crossesAt val="1"/>
        <c:crossBetween val="midCat"/>
      </c:valAx>
    </c:plotArea>
    <c:legend>
      <c:legendPos val="t"/>
      <c:layout>
        <c:manualLayout>
          <c:xMode val="edge"/>
          <c:yMode val="edge"/>
          <c:x val="0.38068291500219364"/>
          <c:y val="0.11454545454545455"/>
          <c:w val="0.30482116055141201"/>
          <c:h val="4.3401256661099182E-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baseline="0" dirty="0">
                <a:latin typeface="Arial" pitchFamily="34" charset="0"/>
                <a:cs typeface="Arial" pitchFamily="34" charset="0"/>
              </a:rPr>
              <a:t>VMT as a Percent of Pre-Recession Level</a:t>
            </a:r>
            <a:endParaRPr lang="en-US" dirty="0">
              <a:latin typeface="Arial" pitchFamily="34" charset="0"/>
              <a:cs typeface="Arial" pitchFamily="34" charset="0"/>
            </a:endParaRPr>
          </a:p>
        </c:rich>
      </c:tx>
      <c:layout/>
      <c:overlay val="0"/>
    </c:title>
    <c:autoTitleDeleted val="0"/>
    <c:plotArea>
      <c:layout>
        <c:manualLayout>
          <c:layoutTarget val="inner"/>
          <c:xMode val="edge"/>
          <c:yMode val="edge"/>
          <c:x val="7.7737066075873593E-2"/>
          <c:y val="0.23213243395770067"/>
          <c:w val="0.91482297189915485"/>
          <c:h val="0.64880062347155409"/>
        </c:manualLayout>
      </c:layout>
      <c:lineChart>
        <c:grouping val="standard"/>
        <c:varyColors val="0"/>
        <c:ser>
          <c:idx val="0"/>
          <c:order val="0"/>
          <c:tx>
            <c:strRef>
              <c:f>Sheet2!$G$12</c:f>
              <c:strCache>
                <c:ptCount val="1"/>
                <c:pt idx="0">
                  <c:v>Nov 1973 - Mar 1975</c:v>
                </c:pt>
              </c:strCache>
            </c:strRef>
          </c:tx>
          <c:spPr>
            <a:ln w="38100">
              <a:solidFill>
                <a:srgbClr val="00B050"/>
              </a:solidFill>
            </a:ln>
          </c:spPr>
          <c:marker>
            <c:symbol val="none"/>
          </c:marker>
          <c:cat>
            <c:numRef>
              <c:f>Sheet2!$F$13:$F$73</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Sheet2!$G$13:$G$73</c:f>
              <c:numCache>
                <c:formatCode>0%</c:formatCode>
                <c:ptCount val="61"/>
                <c:pt idx="0">
                  <c:v>1</c:v>
                </c:pt>
                <c:pt idx="1">
                  <c:v>1.0027469962858162</c:v>
                </c:pt>
                <c:pt idx="2">
                  <c:v>1.0010758431136093</c:v>
                </c:pt>
                <c:pt idx="3">
                  <c:v>0.99982553895454984</c:v>
                </c:pt>
                <c:pt idx="4">
                  <c:v>0.99512656842775404</c:v>
                </c:pt>
                <c:pt idx="5">
                  <c:v>0.98995854254630489</c:v>
                </c:pt>
                <c:pt idx="6">
                  <c:v>0.98724904008166015</c:v>
                </c:pt>
                <c:pt idx="7">
                  <c:v>0.98521978265826615</c:v>
                </c:pt>
                <c:pt idx="8">
                  <c:v>0.98371161283115083</c:v>
                </c:pt>
                <c:pt idx="9">
                  <c:v>0.98310329471214697</c:v>
                </c:pt>
                <c:pt idx="10">
                  <c:v>0.98283089062363704</c:v>
                </c:pt>
                <c:pt idx="11">
                  <c:v>0.98190731833478473</c:v>
                </c:pt>
                <c:pt idx="12">
                  <c:v>0.98151172026242617</c:v>
                </c:pt>
                <c:pt idx="13">
                  <c:v>0.98204581591911133</c:v>
                </c:pt>
                <c:pt idx="14">
                  <c:v>0.98681059192796294</c:v>
                </c:pt>
                <c:pt idx="15">
                  <c:v>0.98934486816713374</c:v>
                </c:pt>
                <c:pt idx="16">
                  <c:v>0.99307665114371457</c:v>
                </c:pt>
                <c:pt idx="17">
                  <c:v>0.99715812139121973</c:v>
                </c:pt>
                <c:pt idx="18">
                  <c:v>0.99911239117227124</c:v>
                </c:pt>
                <c:pt idx="19">
                  <c:v>1.0025495798396489</c:v>
                </c:pt>
                <c:pt idx="20">
                  <c:v>1.0059928899472179</c:v>
                </c:pt>
                <c:pt idx="21">
                  <c:v>1.0087498335733449</c:v>
                </c:pt>
                <c:pt idx="22">
                  <c:v>1.0103054445619422</c:v>
                </c:pt>
                <c:pt idx="23">
                  <c:v>1.0120454639363003</c:v>
                </c:pt>
                <c:pt idx="24">
                  <c:v>1.0140946160403157</c:v>
                </c:pt>
                <c:pt idx="25">
                  <c:v>1.0155568750659967</c:v>
                </c:pt>
                <c:pt idx="26">
                  <c:v>1.0177468202944107</c:v>
                </c:pt>
                <c:pt idx="27">
                  <c:v>1.0208978316328483</c:v>
                </c:pt>
                <c:pt idx="28">
                  <c:v>1.0264262573055563</c:v>
                </c:pt>
                <c:pt idx="29">
                  <c:v>1.0327114460219056</c:v>
                </c:pt>
                <c:pt idx="30">
                  <c:v>1.0402721898381033</c:v>
                </c:pt>
                <c:pt idx="31">
                  <c:v>1.0453369164163253</c:v>
                </c:pt>
                <c:pt idx="32">
                  <c:v>1.0497290497535356</c:v>
                </c:pt>
                <c:pt idx="33">
                  <c:v>1.0546246715464747</c:v>
                </c:pt>
                <c:pt idx="34">
                  <c:v>1.0590703674853583</c:v>
                </c:pt>
                <c:pt idx="35">
                  <c:v>1.065216293437357</c:v>
                </c:pt>
                <c:pt idx="36">
                  <c:v>1.0697767663798263</c:v>
                </c:pt>
                <c:pt idx="37">
                  <c:v>1.074372437603395</c:v>
                </c:pt>
                <c:pt idx="38">
                  <c:v>1.078263378024948</c:v>
                </c:pt>
                <c:pt idx="39">
                  <c:v>1.0782519003245894</c:v>
                </c:pt>
                <c:pt idx="40">
                  <c:v>1.0812269202575291</c:v>
                </c:pt>
                <c:pt idx="41">
                  <c:v>1.0855700820732095</c:v>
                </c:pt>
                <c:pt idx="42">
                  <c:v>1.0890126270007545</c:v>
                </c:pt>
                <c:pt idx="43">
                  <c:v>1.0933022262147616</c:v>
                </c:pt>
                <c:pt idx="44">
                  <c:v>1.0972758060788961</c:v>
                </c:pt>
                <c:pt idx="45">
                  <c:v>1.1013373816457799</c:v>
                </c:pt>
                <c:pt idx="46">
                  <c:v>1.1047225380715322</c:v>
                </c:pt>
                <c:pt idx="47">
                  <c:v>1.1083739771456032</c:v>
                </c:pt>
                <c:pt idx="48">
                  <c:v>1.1131012593332834</c:v>
                </c:pt>
                <c:pt idx="49">
                  <c:v>1.1173020976645176</c:v>
                </c:pt>
                <c:pt idx="50">
                  <c:v>1.1197713336016566</c:v>
                </c:pt>
                <c:pt idx="51">
                  <c:v>1.1254283095183804</c:v>
                </c:pt>
                <c:pt idx="52">
                  <c:v>1.1289496679883877</c:v>
                </c:pt>
                <c:pt idx="53">
                  <c:v>1.1328329566097015</c:v>
                </c:pt>
                <c:pt idx="54">
                  <c:v>1.133772597679056</c:v>
                </c:pt>
                <c:pt idx="55">
                  <c:v>1.1380139905515572</c:v>
                </c:pt>
                <c:pt idx="56">
                  <c:v>1.1453306419401292</c:v>
                </c:pt>
                <c:pt idx="57">
                  <c:v>1.1545204540272191</c:v>
                </c:pt>
                <c:pt idx="58">
                  <c:v>1.164562676660938</c:v>
                </c:pt>
                <c:pt idx="59">
                  <c:v>1.1700581995926183</c:v>
                </c:pt>
                <c:pt idx="60">
                  <c:v>1.1742988272850954</c:v>
                </c:pt>
              </c:numCache>
            </c:numRef>
          </c:val>
          <c:smooth val="0"/>
        </c:ser>
        <c:ser>
          <c:idx val="1"/>
          <c:order val="1"/>
          <c:tx>
            <c:strRef>
              <c:f>Sheet2!$H$12</c:f>
              <c:strCache>
                <c:ptCount val="1"/>
                <c:pt idx="0">
                  <c:v>Jan-July 1980</c:v>
                </c:pt>
              </c:strCache>
            </c:strRef>
          </c:tx>
          <c:spPr>
            <a:ln w="38100">
              <a:solidFill>
                <a:srgbClr val="FF0000"/>
              </a:solidFill>
            </a:ln>
          </c:spPr>
          <c:marker>
            <c:symbol val="none"/>
          </c:marker>
          <c:cat>
            <c:numRef>
              <c:f>Sheet2!$F$13:$F$73</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Sheet2!$H$13:$H$73</c:f>
              <c:numCache>
                <c:formatCode>0%</c:formatCode>
                <c:ptCount val="61"/>
                <c:pt idx="0">
                  <c:v>1</c:v>
                </c:pt>
                <c:pt idx="1">
                  <c:v>1.0013785598627194</c:v>
                </c:pt>
                <c:pt idx="2">
                  <c:v>0.99986659098102715</c:v>
                </c:pt>
                <c:pt idx="3">
                  <c:v>0.99579434607345862</c:v>
                </c:pt>
                <c:pt idx="4">
                  <c:v>0.99328246351524918</c:v>
                </c:pt>
                <c:pt idx="5">
                  <c:v>0.99254675201356068</c:v>
                </c:pt>
                <c:pt idx="6">
                  <c:v>0.99286523334806931</c:v>
                </c:pt>
                <c:pt idx="7">
                  <c:v>0.99377882354172176</c:v>
                </c:pt>
                <c:pt idx="8">
                  <c:v>0.99294436320736201</c:v>
                </c:pt>
                <c:pt idx="9">
                  <c:v>0.99288289042410982</c:v>
                </c:pt>
                <c:pt idx="10">
                  <c:v>0.99353424034027149</c:v>
                </c:pt>
                <c:pt idx="11">
                  <c:v>0.99355974500566335</c:v>
                </c:pt>
                <c:pt idx="12">
                  <c:v>0.99458777921068942</c:v>
                </c:pt>
                <c:pt idx="13">
                  <c:v>0.99431769134384729</c:v>
                </c:pt>
                <c:pt idx="14">
                  <c:v>0.99590486629015673</c:v>
                </c:pt>
                <c:pt idx="15">
                  <c:v>0.99761760266608757</c:v>
                </c:pt>
                <c:pt idx="16">
                  <c:v>0.99942712597735184</c:v>
                </c:pt>
                <c:pt idx="17">
                  <c:v>1.001412566083242</c:v>
                </c:pt>
                <c:pt idx="18">
                  <c:v>1.0039407977859334</c:v>
                </c:pt>
                <c:pt idx="19">
                  <c:v>1.0072125885796648</c:v>
                </c:pt>
                <c:pt idx="20">
                  <c:v>1.010350316388644</c:v>
                </c:pt>
                <c:pt idx="21">
                  <c:v>1.012771951669313</c:v>
                </c:pt>
                <c:pt idx="22">
                  <c:v>1.0131649851026594</c:v>
                </c:pt>
                <c:pt idx="23">
                  <c:v>1.0140700737411812</c:v>
                </c:pt>
                <c:pt idx="24">
                  <c:v>1.0138235286423931</c:v>
                </c:pt>
                <c:pt idx="25">
                  <c:v>1.0097087759591716</c:v>
                </c:pt>
                <c:pt idx="26">
                  <c:v>1.0082353910584567</c:v>
                </c:pt>
                <c:pt idx="27">
                  <c:v>1.0084865139176997</c:v>
                </c:pt>
                <c:pt idx="28">
                  <c:v>1.0093889866931043</c:v>
                </c:pt>
                <c:pt idx="29">
                  <c:v>1.0132983941216325</c:v>
                </c:pt>
                <c:pt idx="30">
                  <c:v>1.0175923334283763</c:v>
                </c:pt>
                <c:pt idx="31">
                  <c:v>1.0247512968141403</c:v>
                </c:pt>
                <c:pt idx="32">
                  <c:v>1.0311837042191256</c:v>
                </c:pt>
                <c:pt idx="33">
                  <c:v>1.0345359328037083</c:v>
                </c:pt>
                <c:pt idx="34">
                  <c:v>1.0381745983996149</c:v>
                </c:pt>
                <c:pt idx="35">
                  <c:v>1.039650599163447</c:v>
                </c:pt>
                <c:pt idx="36">
                  <c:v>1.0414280781515264</c:v>
                </c:pt>
                <c:pt idx="37">
                  <c:v>1.0477578129291651</c:v>
                </c:pt>
                <c:pt idx="38">
                  <c:v>1.050580329232532</c:v>
                </c:pt>
                <c:pt idx="39">
                  <c:v>1.0536094987221509</c:v>
                </c:pt>
                <c:pt idx="40">
                  <c:v>1.055503383618942</c:v>
                </c:pt>
                <c:pt idx="41">
                  <c:v>1.0576850134586158</c:v>
                </c:pt>
                <c:pt idx="42">
                  <c:v>1.0607109131193382</c:v>
                </c:pt>
                <c:pt idx="43">
                  <c:v>1.0637341969169436</c:v>
                </c:pt>
                <c:pt idx="44">
                  <c:v>1.0665782940910269</c:v>
                </c:pt>
                <c:pt idx="45">
                  <c:v>1.0689502279724707</c:v>
                </c:pt>
                <c:pt idx="46">
                  <c:v>1.0723927038345937</c:v>
                </c:pt>
                <c:pt idx="47">
                  <c:v>1.076734382643225</c:v>
                </c:pt>
                <c:pt idx="48">
                  <c:v>1.0784588904031829</c:v>
                </c:pt>
                <c:pt idx="49">
                  <c:v>1.0804816065584919</c:v>
                </c:pt>
                <c:pt idx="50">
                  <c:v>1.084179783040313</c:v>
                </c:pt>
                <c:pt idx="51">
                  <c:v>1.0871180512866121</c:v>
                </c:pt>
                <c:pt idx="52">
                  <c:v>1.0927330014674992</c:v>
                </c:pt>
                <c:pt idx="53">
                  <c:v>1.0975900053102021</c:v>
                </c:pt>
                <c:pt idx="54">
                  <c:v>1.1019486872290947</c:v>
                </c:pt>
                <c:pt idx="55">
                  <c:v>1.1051393862661956</c:v>
                </c:pt>
                <c:pt idx="56">
                  <c:v>1.1098943714473308</c:v>
                </c:pt>
                <c:pt idx="57">
                  <c:v>1.1139071054689851</c:v>
                </c:pt>
                <c:pt idx="58">
                  <c:v>1.1162391474378928</c:v>
                </c:pt>
                <c:pt idx="59">
                  <c:v>1.1185751132014763</c:v>
                </c:pt>
                <c:pt idx="60">
                  <c:v>1.1227075229607384</c:v>
                </c:pt>
              </c:numCache>
            </c:numRef>
          </c:val>
          <c:smooth val="0"/>
        </c:ser>
        <c:ser>
          <c:idx val="2"/>
          <c:order val="2"/>
          <c:tx>
            <c:strRef>
              <c:f>Sheet2!$I$12</c:f>
              <c:strCache>
                <c:ptCount val="1"/>
                <c:pt idx="0">
                  <c:v>July 1981 - Nov 1982</c:v>
                </c:pt>
              </c:strCache>
            </c:strRef>
          </c:tx>
          <c:spPr>
            <a:ln w="38100">
              <a:solidFill>
                <a:srgbClr val="00B0F0"/>
              </a:solidFill>
            </a:ln>
          </c:spPr>
          <c:marker>
            <c:symbol val="none"/>
          </c:marker>
          <c:cat>
            <c:numRef>
              <c:f>Sheet2!$F$13:$F$73</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Sheet2!$I$13:$I$73</c:f>
              <c:numCache>
                <c:formatCode>0%</c:formatCode>
                <c:ptCount val="61"/>
                <c:pt idx="0">
                  <c:v>1</c:v>
                </c:pt>
                <c:pt idx="1">
                  <c:v>1.0032589479389094</c:v>
                </c:pt>
                <c:pt idx="2">
                  <c:v>1.0063843591343693</c:v>
                </c:pt>
                <c:pt idx="3">
                  <c:v>1.0087964887001859</c:v>
                </c:pt>
                <c:pt idx="4">
                  <c:v>1.009187979348054</c:v>
                </c:pt>
                <c:pt idx="5">
                  <c:v>1.0100895152160234</c:v>
                </c:pt>
                <c:pt idx="6">
                  <c:v>1.0098439378878266</c:v>
                </c:pt>
                <c:pt idx="7">
                  <c:v>1.0057453369620586</c:v>
                </c:pt>
                <c:pt idx="8">
                  <c:v>1.0042777355816144</c:v>
                </c:pt>
                <c:pt idx="9">
                  <c:v>1.0045278727010509</c:v>
                </c:pt>
                <c:pt idx="10">
                  <c:v>1.0054268029740261</c:v>
                </c:pt>
                <c:pt idx="11">
                  <c:v>1.0093208646927547</c:v>
                </c:pt>
                <c:pt idx="12">
                  <c:v>1.0135979488756206</c:v>
                </c:pt>
                <c:pt idx="13">
                  <c:v>1.0207288109758084</c:v>
                </c:pt>
                <c:pt idx="14">
                  <c:v>1.0271359690663764</c:v>
                </c:pt>
                <c:pt idx="15">
                  <c:v>1.0304750390513551</c:v>
                </c:pt>
                <c:pt idx="16">
                  <c:v>1.0340994216881909</c:v>
                </c:pt>
                <c:pt idx="17">
                  <c:v>1.0355696286636296</c:v>
                </c:pt>
                <c:pt idx="18">
                  <c:v>1.0373401304621415</c:v>
                </c:pt>
                <c:pt idx="19">
                  <c:v>1.0436450189491897</c:v>
                </c:pt>
                <c:pt idx="20">
                  <c:v>1.0464564559478569</c:v>
                </c:pt>
                <c:pt idx="21">
                  <c:v>1.0494737349510606</c:v>
                </c:pt>
                <c:pt idx="22">
                  <c:v>1.0513601857268113</c:v>
                </c:pt>
                <c:pt idx="23">
                  <c:v>1.0535332519519165</c:v>
                </c:pt>
                <c:pt idx="24">
                  <c:v>1.0565472739613773</c:v>
                </c:pt>
                <c:pt idx="25">
                  <c:v>1.059558690375844</c:v>
                </c:pt>
                <c:pt idx="26">
                  <c:v>1.0623916235332129</c:v>
                </c:pt>
                <c:pt idx="27">
                  <c:v>1.0647542467941411</c:v>
                </c:pt>
                <c:pt idx="28">
                  <c:v>1.0681832098064175</c:v>
                </c:pt>
                <c:pt idx="29">
                  <c:v>1.072507846097926</c:v>
                </c:pt>
                <c:pt idx="30">
                  <c:v>1.0742255845978068</c:v>
                </c:pt>
                <c:pt idx="31">
                  <c:v>1.0762403609270186</c:v>
                </c:pt>
                <c:pt idx="32">
                  <c:v>1.0799240208499712</c:v>
                </c:pt>
                <c:pt idx="33">
                  <c:v>1.0828507554271287</c:v>
                </c:pt>
                <c:pt idx="34">
                  <c:v>1.0884436650820306</c:v>
                </c:pt>
                <c:pt idx="35">
                  <c:v>1.0932816035873834</c:v>
                </c:pt>
                <c:pt idx="36">
                  <c:v>1.0976231762463537</c:v>
                </c:pt>
                <c:pt idx="37">
                  <c:v>1.1008013507404451</c:v>
                </c:pt>
                <c:pt idx="38">
                  <c:v>1.1055376710410265</c:v>
                </c:pt>
                <c:pt idx="39">
                  <c:v>1.1095346537620232</c:v>
                </c:pt>
                <c:pt idx="40">
                  <c:v>1.1118575416992909</c:v>
                </c:pt>
                <c:pt idx="41">
                  <c:v>1.1141843380290497</c:v>
                </c:pt>
                <c:pt idx="42">
                  <c:v>1.1183005267210282</c:v>
                </c:pt>
                <c:pt idx="43">
                  <c:v>1.1193382049274407</c:v>
                </c:pt>
                <c:pt idx="44">
                  <c:v>1.1205654401696763</c:v>
                </c:pt>
                <c:pt idx="45">
                  <c:v>1.1252014450629839</c:v>
                </c:pt>
                <c:pt idx="46">
                  <c:v>1.1293104683687283</c:v>
                </c:pt>
                <c:pt idx="47">
                  <c:v>1.1330104132603942</c:v>
                </c:pt>
                <c:pt idx="48">
                  <c:v>1.1364628266276176</c:v>
                </c:pt>
                <c:pt idx="49">
                  <c:v>1.1398364207462686</c:v>
                </c:pt>
                <c:pt idx="50">
                  <c:v>1.1427787888933909</c:v>
                </c:pt>
                <c:pt idx="51">
                  <c:v>1.1456123734495083</c:v>
                </c:pt>
                <c:pt idx="52">
                  <c:v>1.150157182518021</c:v>
                </c:pt>
                <c:pt idx="53">
                  <c:v>1.1525022180127387</c:v>
                </c:pt>
                <c:pt idx="54">
                  <c:v>1.156077745743435</c:v>
                </c:pt>
                <c:pt idx="55">
                  <c:v>1.1618595610354114</c:v>
                </c:pt>
                <c:pt idx="56">
                  <c:v>1.164568728430559</c:v>
                </c:pt>
                <c:pt idx="57">
                  <c:v>1.1689715325718917</c:v>
                </c:pt>
                <c:pt idx="58">
                  <c:v>1.1706925280655152</c:v>
                </c:pt>
                <c:pt idx="59">
                  <c:v>1.1731241995937878</c:v>
                </c:pt>
                <c:pt idx="60">
                  <c:v>1.1755128788046572</c:v>
                </c:pt>
              </c:numCache>
            </c:numRef>
          </c:val>
          <c:smooth val="0"/>
        </c:ser>
        <c:ser>
          <c:idx val="3"/>
          <c:order val="3"/>
          <c:tx>
            <c:strRef>
              <c:f>Sheet2!$J$12</c:f>
              <c:strCache>
                <c:ptCount val="1"/>
                <c:pt idx="0">
                  <c:v>July 1990 - Mar 1991</c:v>
                </c:pt>
              </c:strCache>
            </c:strRef>
          </c:tx>
          <c:spPr>
            <a:ln w="38100">
              <a:solidFill>
                <a:srgbClr val="7030A0"/>
              </a:solidFill>
            </a:ln>
          </c:spPr>
          <c:marker>
            <c:symbol val="none"/>
          </c:marker>
          <c:cat>
            <c:numRef>
              <c:f>Sheet2!$F$13:$F$73</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Sheet2!$J$13:$J$73</c:f>
              <c:numCache>
                <c:formatCode>0%</c:formatCode>
                <c:ptCount val="61"/>
                <c:pt idx="0">
                  <c:v>1</c:v>
                </c:pt>
                <c:pt idx="1">
                  <c:v>1.0013573679439667</c:v>
                </c:pt>
                <c:pt idx="2">
                  <c:v>1.0046174707260824</c:v>
                </c:pt>
                <c:pt idx="3">
                  <c:v>1.0070274153890253</c:v>
                </c:pt>
                <c:pt idx="4">
                  <c:v>1.0097314486843256</c:v>
                </c:pt>
                <c:pt idx="5">
                  <c:v>1.0088603507100007</c:v>
                </c:pt>
                <c:pt idx="6">
                  <c:v>1.0107965893163928</c:v>
                </c:pt>
                <c:pt idx="7">
                  <c:v>1.0153396072241569</c:v>
                </c:pt>
                <c:pt idx="8">
                  <c:v>1.0185285144987557</c:v>
                </c:pt>
                <c:pt idx="9">
                  <c:v>1.0207164966970868</c:v>
                </c:pt>
                <c:pt idx="10">
                  <c:v>1.0237555676748198</c:v>
                </c:pt>
                <c:pt idx="11">
                  <c:v>1.0259872909039129</c:v>
                </c:pt>
                <c:pt idx="12">
                  <c:v>1.0277392587849672</c:v>
                </c:pt>
                <c:pt idx="13">
                  <c:v>1.0315684602971038</c:v>
                </c:pt>
                <c:pt idx="14">
                  <c:v>1.031889538076102</c:v>
                </c:pt>
                <c:pt idx="15">
                  <c:v>1.0352929625334804</c:v>
                </c:pt>
                <c:pt idx="16">
                  <c:v>1.038266887295185</c:v>
                </c:pt>
                <c:pt idx="17">
                  <c:v>1.0418438798852681</c:v>
                </c:pt>
                <c:pt idx="18">
                  <c:v>1.0456674974360309</c:v>
                </c:pt>
                <c:pt idx="19">
                  <c:v>1.047541847137196</c:v>
                </c:pt>
                <c:pt idx="20">
                  <c:v>1.0487703186394493</c:v>
                </c:pt>
                <c:pt idx="21">
                  <c:v>1.050673984137827</c:v>
                </c:pt>
                <c:pt idx="22">
                  <c:v>1.0519154848832859</c:v>
                </c:pt>
                <c:pt idx="23">
                  <c:v>1.0562225804230037</c:v>
                </c:pt>
                <c:pt idx="24">
                  <c:v>1.0572379307328204</c:v>
                </c:pt>
                <c:pt idx="25">
                  <c:v>1.0587372243617066</c:v>
                </c:pt>
                <c:pt idx="26">
                  <c:v>1.0610085006505314</c:v>
                </c:pt>
                <c:pt idx="27">
                  <c:v>1.062337948787629</c:v>
                </c:pt>
                <c:pt idx="28">
                  <c:v>1.0637139299361753</c:v>
                </c:pt>
                <c:pt idx="29">
                  <c:v>1.0660135913619839</c:v>
                </c:pt>
                <c:pt idx="30">
                  <c:v>1.0687260005993451</c:v>
                </c:pt>
                <c:pt idx="31">
                  <c:v>1.0676250295484622</c:v>
                </c:pt>
                <c:pt idx="32">
                  <c:v>1.0693002179606255</c:v>
                </c:pt>
                <c:pt idx="33">
                  <c:v>1.0731722298432955</c:v>
                </c:pt>
                <c:pt idx="34">
                  <c:v>1.0762759817069425</c:v>
                </c:pt>
                <c:pt idx="35">
                  <c:v>1.0765612290671247</c:v>
                </c:pt>
                <c:pt idx="36">
                  <c:v>1.0802215157477018</c:v>
                </c:pt>
                <c:pt idx="37">
                  <c:v>1.0825202465132813</c:v>
                </c:pt>
                <c:pt idx="38">
                  <c:v>1.085038147762786</c:v>
                </c:pt>
                <c:pt idx="39">
                  <c:v>1.0881772647151342</c:v>
                </c:pt>
                <c:pt idx="40">
                  <c:v>1.0905369537257121</c:v>
                </c:pt>
                <c:pt idx="41">
                  <c:v>1.0941441927732372</c:v>
                </c:pt>
                <c:pt idx="42">
                  <c:v>1.097056693959829</c:v>
                </c:pt>
                <c:pt idx="43">
                  <c:v>1.1084684496875774</c:v>
                </c:pt>
                <c:pt idx="44">
                  <c:v>1.1106131561852608</c:v>
                </c:pt>
                <c:pt idx="45">
                  <c:v>1.112957023971946</c:v>
                </c:pt>
                <c:pt idx="46">
                  <c:v>1.1142627402732046</c:v>
                </c:pt>
                <c:pt idx="47">
                  <c:v>1.1170509983192276</c:v>
                </c:pt>
                <c:pt idx="48">
                  <c:v>1.1189541984874909</c:v>
                </c:pt>
                <c:pt idx="49">
                  <c:v>1.1200756440634114</c:v>
                </c:pt>
                <c:pt idx="50">
                  <c:v>1.1220165359709484</c:v>
                </c:pt>
                <c:pt idx="51">
                  <c:v>1.1235777185050617</c:v>
                </c:pt>
                <c:pt idx="52">
                  <c:v>1.1253836646793969</c:v>
                </c:pt>
                <c:pt idx="53">
                  <c:v>1.1272715089538818</c:v>
                </c:pt>
                <c:pt idx="54">
                  <c:v>1.1273897028029625</c:v>
                </c:pt>
                <c:pt idx="55">
                  <c:v>1.1225628335253595</c:v>
                </c:pt>
                <c:pt idx="56">
                  <c:v>1.125126337126084</c:v>
                </c:pt>
                <c:pt idx="57">
                  <c:v>1.1264967343132564</c:v>
                </c:pt>
                <c:pt idx="58">
                  <c:v>1.1297726583192649</c:v>
                </c:pt>
                <c:pt idx="59">
                  <c:v>1.1326065187165077</c:v>
                </c:pt>
                <c:pt idx="60">
                  <c:v>1.1345520639251898</c:v>
                </c:pt>
              </c:numCache>
            </c:numRef>
          </c:val>
          <c:smooth val="0"/>
        </c:ser>
        <c:ser>
          <c:idx val="4"/>
          <c:order val="4"/>
          <c:tx>
            <c:strRef>
              <c:f>Sheet2!$K$12</c:f>
              <c:strCache>
                <c:ptCount val="1"/>
                <c:pt idx="0">
                  <c:v>Mar 2001 - Nov 2001</c:v>
                </c:pt>
              </c:strCache>
            </c:strRef>
          </c:tx>
          <c:spPr>
            <a:ln w="38100">
              <a:solidFill>
                <a:srgbClr val="002060"/>
              </a:solidFill>
            </a:ln>
          </c:spPr>
          <c:marker>
            <c:symbol val="none"/>
          </c:marker>
          <c:cat>
            <c:numRef>
              <c:f>Sheet2!$F$13:$F$73</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Sheet2!$K$13:$K$73</c:f>
              <c:numCache>
                <c:formatCode>0%</c:formatCode>
                <c:ptCount val="61"/>
                <c:pt idx="0">
                  <c:v>1</c:v>
                </c:pt>
                <c:pt idx="1">
                  <c:v>1.0000352114721154</c:v>
                </c:pt>
                <c:pt idx="2">
                  <c:v>1.0017830799075353</c:v>
                </c:pt>
                <c:pt idx="3">
                  <c:v>1.0028198218081708</c:v>
                </c:pt>
                <c:pt idx="4">
                  <c:v>1.0030140294121064</c:v>
                </c:pt>
                <c:pt idx="5">
                  <c:v>1.0049100038333314</c:v>
                </c:pt>
                <c:pt idx="6">
                  <c:v>1.0068854763204664</c:v>
                </c:pt>
                <c:pt idx="7">
                  <c:v>1.0063093875962688</c:v>
                </c:pt>
                <c:pt idx="8">
                  <c:v>1.0079643267856935</c:v>
                </c:pt>
                <c:pt idx="9">
                  <c:v>1.0107565602239594</c:v>
                </c:pt>
                <c:pt idx="10">
                  <c:v>1.0148200367070521</c:v>
                </c:pt>
                <c:pt idx="11">
                  <c:v>1.0168274536224982</c:v>
                </c:pt>
                <c:pt idx="12">
                  <c:v>1.0194995324497311</c:v>
                </c:pt>
                <c:pt idx="13">
                  <c:v>1.0207638784020816</c:v>
                </c:pt>
                <c:pt idx="14">
                  <c:v>1.0224747203410502</c:v>
                </c:pt>
                <c:pt idx="15">
                  <c:v>1.0247939584373946</c:v>
                </c:pt>
                <c:pt idx="16">
                  <c:v>1.0263802897069243</c:v>
                </c:pt>
                <c:pt idx="17">
                  <c:v>1.0285688460510878</c:v>
                </c:pt>
                <c:pt idx="18">
                  <c:v>1.0305261682948645</c:v>
                </c:pt>
                <c:pt idx="19">
                  <c:v>1.0331808228884733</c:v>
                </c:pt>
                <c:pt idx="20">
                  <c:v>1.034816522819938</c:v>
                </c:pt>
                <c:pt idx="21">
                  <c:v>1.03486625448674</c:v>
                </c:pt>
                <c:pt idx="22">
                  <c:v>1.0365636652456236</c:v>
                </c:pt>
                <c:pt idx="23">
                  <c:v>1.0377684783997583</c:v>
                </c:pt>
                <c:pt idx="24">
                  <c:v>1.0361131762054665</c:v>
                </c:pt>
                <c:pt idx="25">
                  <c:v>1.0363342461695726</c:v>
                </c:pt>
                <c:pt idx="26">
                  <c:v>1.0371288638238061</c:v>
                </c:pt>
                <c:pt idx="27">
                  <c:v>1.0376726451148257</c:v>
                </c:pt>
                <c:pt idx="28">
                  <c:v>1.0392252169317087</c:v>
                </c:pt>
                <c:pt idx="29">
                  <c:v>1.0412990637378465</c:v>
                </c:pt>
                <c:pt idx="30">
                  <c:v>1.0420326965743956</c:v>
                </c:pt>
                <c:pt idx="31">
                  <c:v>1.0434215531961852</c:v>
                </c:pt>
                <c:pt idx="32">
                  <c:v>1.0465041905281867</c:v>
                </c:pt>
                <c:pt idx="33">
                  <c:v>1.0476113553730528</c:v>
                </c:pt>
                <c:pt idx="34">
                  <c:v>1.0491642901948028</c:v>
                </c:pt>
                <c:pt idx="35">
                  <c:v>1.0505858172546378</c:v>
                </c:pt>
                <c:pt idx="36">
                  <c:v>1.0542274820820798</c:v>
                </c:pt>
                <c:pt idx="37">
                  <c:v>1.0595723657462799</c:v>
                </c:pt>
                <c:pt idx="38">
                  <c:v>1.0637661609766864</c:v>
                </c:pt>
                <c:pt idx="39">
                  <c:v>1.0652149134015587</c:v>
                </c:pt>
                <c:pt idx="40">
                  <c:v>1.0671163328957913</c:v>
                </c:pt>
                <c:pt idx="41">
                  <c:v>1.0685189837025333</c:v>
                </c:pt>
                <c:pt idx="42">
                  <c:v>1.0692990811620802</c:v>
                </c:pt>
                <c:pt idx="43">
                  <c:v>1.0715003426765946</c:v>
                </c:pt>
                <c:pt idx="44">
                  <c:v>1.0716629688570865</c:v>
                </c:pt>
                <c:pt idx="45">
                  <c:v>1.0738765725370847</c:v>
                </c:pt>
                <c:pt idx="46">
                  <c:v>1.0762328371298802</c:v>
                </c:pt>
                <c:pt idx="47">
                  <c:v>1.0768216310244287</c:v>
                </c:pt>
                <c:pt idx="48">
                  <c:v>1.0790944044977755</c:v>
                </c:pt>
                <c:pt idx="49">
                  <c:v>1.0797401901564696</c:v>
                </c:pt>
                <c:pt idx="50">
                  <c:v>1.0797009856308153</c:v>
                </c:pt>
                <c:pt idx="51">
                  <c:v>1.0816768211228176</c:v>
                </c:pt>
                <c:pt idx="52">
                  <c:v>1.0840120314333175</c:v>
                </c:pt>
                <c:pt idx="53">
                  <c:v>1.0843953645730482</c:v>
                </c:pt>
                <c:pt idx="54">
                  <c:v>1.0852981576776981</c:v>
                </c:pt>
                <c:pt idx="55">
                  <c:v>1.0848353264720574</c:v>
                </c:pt>
                <c:pt idx="56">
                  <c:v>1.0837183604957774</c:v>
                </c:pt>
                <c:pt idx="57">
                  <c:v>1.0849017563627492</c:v>
                </c:pt>
                <c:pt idx="58">
                  <c:v>1.0851769140520635</c:v>
                </c:pt>
                <c:pt idx="59">
                  <c:v>1.0885274489760357</c:v>
                </c:pt>
                <c:pt idx="60">
                  <c:v>1.0888033326750846</c:v>
                </c:pt>
              </c:numCache>
            </c:numRef>
          </c:val>
          <c:smooth val="0"/>
        </c:ser>
        <c:ser>
          <c:idx val="5"/>
          <c:order val="5"/>
          <c:tx>
            <c:strRef>
              <c:f>Sheet2!$L$12</c:f>
              <c:strCache>
                <c:ptCount val="1"/>
                <c:pt idx="0">
                  <c:v>Dec 2007 - June 2009</c:v>
                </c:pt>
              </c:strCache>
            </c:strRef>
          </c:tx>
          <c:spPr>
            <a:ln w="38100">
              <a:solidFill>
                <a:srgbClr val="FFC000"/>
              </a:solidFill>
            </a:ln>
          </c:spPr>
          <c:marker>
            <c:symbol val="none"/>
          </c:marker>
          <c:dPt>
            <c:idx val="30"/>
            <c:bubble3D val="0"/>
          </c:dPt>
          <c:cat>
            <c:numRef>
              <c:f>Sheet2!$F$13:$F$73</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Sheet2!$L$13:$L$73</c:f>
              <c:numCache>
                <c:formatCode>0%</c:formatCode>
                <c:ptCount val="61"/>
                <c:pt idx="0">
                  <c:v>1</c:v>
                </c:pt>
                <c:pt idx="1">
                  <c:v>0.99744511640120759</c:v>
                </c:pt>
                <c:pt idx="2">
                  <c:v>0.99733652397622019</c:v>
                </c:pt>
                <c:pt idx="3">
                  <c:v>0.99816149733816928</c:v>
                </c:pt>
                <c:pt idx="4">
                  <c:v>0.99586888089911896</c:v>
                </c:pt>
                <c:pt idx="5">
                  <c:v>0.99585736352071119</c:v>
                </c:pt>
                <c:pt idx="6">
                  <c:v>0.99396324837456884</c:v>
                </c:pt>
                <c:pt idx="7">
                  <c:v>0.99089534783470001</c:v>
                </c:pt>
                <c:pt idx="8">
                  <c:v>0.9892411232273931</c:v>
                </c:pt>
                <c:pt idx="9">
                  <c:v>0.98589351492619326</c:v>
                </c:pt>
                <c:pt idx="10">
                  <c:v>0.98347519452852128</c:v>
                </c:pt>
                <c:pt idx="11">
                  <c:v>0.98179596075667197</c:v>
                </c:pt>
                <c:pt idx="12">
                  <c:v>0.97886100367042395</c:v>
                </c:pt>
                <c:pt idx="13">
                  <c:v>0.97948030956080623</c:v>
                </c:pt>
                <c:pt idx="14">
                  <c:v>0.97664078218136519</c:v>
                </c:pt>
                <c:pt idx="15">
                  <c:v>0.97542421795355272</c:v>
                </c:pt>
                <c:pt idx="16">
                  <c:v>0.97366699507648524</c:v>
                </c:pt>
                <c:pt idx="17">
                  <c:v>0.97326619030789563</c:v>
                </c:pt>
                <c:pt idx="18">
                  <c:v>0.9722470668527875</c:v>
                </c:pt>
                <c:pt idx="19">
                  <c:v>0.9730154405265613</c:v>
                </c:pt>
                <c:pt idx="20">
                  <c:v>0.97396118182781455</c:v>
                </c:pt>
                <c:pt idx="21">
                  <c:v>0.97383284532555681</c:v>
                </c:pt>
                <c:pt idx="22">
                  <c:v>0.97492962881792866</c:v>
                </c:pt>
                <c:pt idx="23">
                  <c:v>0.97370582509511705</c:v>
                </c:pt>
                <c:pt idx="24">
                  <c:v>0.97381540472396788</c:v>
                </c:pt>
                <c:pt idx="25">
                  <c:v>0.97297562330406606</c:v>
                </c:pt>
                <c:pt idx="26">
                  <c:v>0.971429003917883</c:v>
                </c:pt>
                <c:pt idx="27">
                  <c:v>0.96909262144088326</c:v>
                </c:pt>
                <c:pt idx="28">
                  <c:v>0.97053492628548754</c:v>
                </c:pt>
                <c:pt idx="29">
                  <c:v>0.97135430549221002</c:v>
                </c:pt>
                <c:pt idx="30">
                  <c:v>0.9708801185697653</c:v>
                </c:pt>
                <c:pt idx="31">
                  <c:v>0.9714178156074299</c:v>
                </c:pt>
                <c:pt idx="32">
                  <c:v>0.97167909556330845</c:v>
                </c:pt>
                <c:pt idx="33">
                  <c:v>0.97282458111294734</c:v>
                </c:pt>
                <c:pt idx="34">
                  <c:v>0.97369562398852738</c:v>
                </c:pt>
                <c:pt idx="35">
                  <c:v>0.97505961065995894</c:v>
                </c:pt>
                <c:pt idx="36">
                  <c:v>0.9758088983923715</c:v>
                </c:pt>
                <c:pt idx="37">
                  <c:v>0.97617548009369215</c:v>
                </c:pt>
                <c:pt idx="38">
                  <c:v>0.97656147680432892</c:v>
                </c:pt>
                <c:pt idx="39">
                  <c:v>0.97698597446564295</c:v>
                </c:pt>
                <c:pt idx="40">
                  <c:v>0.97609288403711092</c:v>
                </c:pt>
                <c:pt idx="41">
                  <c:v>0.97419613634733249</c:v>
                </c:pt>
                <c:pt idx="42">
                  <c:v>0.97267781680523713</c:v>
                </c:pt>
                <c:pt idx="43">
                  <c:v>0.97150008259605658</c:v>
                </c:pt>
                <c:pt idx="44">
                  <c:v>0.96927262161199867</c:v>
                </c:pt>
                <c:pt idx="45">
                  <c:v>0.96764044455764386</c:v>
                </c:pt>
                <c:pt idx="46">
                  <c:v>0.966315287904844</c:v>
                </c:pt>
                <c:pt idx="47">
                  <c:v>0.96428329328576334</c:v>
                </c:pt>
                <c:pt idx="48">
                  <c:v>0.96348859417562882</c:v>
                </c:pt>
                <c:pt idx="49">
                  <c:v>0.96437609044893424</c:v>
                </c:pt>
                <c:pt idx="50">
                  <c:v>0.96552289227039123</c:v>
                </c:pt>
                <c:pt idx="51">
                  <c:v>0.96679803059410585</c:v>
                </c:pt>
                <c:pt idx="52">
                  <c:v>0.96756772053969786</c:v>
                </c:pt>
                <c:pt idx="53">
                  <c:v>0.96725082809950758</c:v>
                </c:pt>
                <c:pt idx="54">
                  <c:v>0.96912322476065238</c:v>
                </c:pt>
                <c:pt idx="55">
                  <c:v>0.9694749984040204</c:v>
                </c:pt>
                <c:pt idx="56">
                  <c:v>0.96922029980723201</c:v>
                </c:pt>
                <c:pt idx="57">
                  <c:v>0.97021276875802509</c:v>
                </c:pt>
                <c:pt idx="58">
                  <c:v>0.96889814227976967</c:v>
                </c:pt>
                <c:pt idx="59">
                  <c:v>0.96917225588587397</c:v>
                </c:pt>
                <c:pt idx="60">
                  <c:v>0.96946677170515771</c:v>
                </c:pt>
              </c:numCache>
            </c:numRef>
          </c:val>
          <c:smooth val="0"/>
        </c:ser>
        <c:dLbls>
          <c:showLegendKey val="0"/>
          <c:showVal val="0"/>
          <c:showCatName val="0"/>
          <c:showSerName val="0"/>
          <c:showPercent val="0"/>
          <c:showBubbleSize val="0"/>
        </c:dLbls>
        <c:marker val="1"/>
        <c:smooth val="0"/>
        <c:axId val="122832384"/>
        <c:axId val="122833920"/>
      </c:lineChart>
      <c:catAx>
        <c:axId val="122832384"/>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22833920"/>
        <c:crosses val="autoZero"/>
        <c:auto val="1"/>
        <c:lblAlgn val="ctr"/>
        <c:lblOffset val="100"/>
        <c:tickLblSkip val="12"/>
        <c:tickMarkSkip val="12"/>
        <c:noMultiLvlLbl val="0"/>
      </c:catAx>
      <c:valAx>
        <c:axId val="122833920"/>
        <c:scaling>
          <c:orientation val="minMax"/>
          <c:max val="1.2"/>
          <c:min val="0.9"/>
        </c:scaling>
        <c:delete val="0"/>
        <c:axPos val="l"/>
        <c:majorGridlines/>
        <c:numFmt formatCode="0%" sourceLinked="0"/>
        <c:majorTickMark val="none"/>
        <c:minorTickMark val="none"/>
        <c:tickLblPos val="nextTo"/>
        <c:txPr>
          <a:bodyPr/>
          <a:lstStyle/>
          <a:p>
            <a:pPr>
              <a:defRPr sz="1400" b="1">
                <a:latin typeface="Arial" pitchFamily="34" charset="0"/>
                <a:cs typeface="Arial" pitchFamily="34" charset="0"/>
              </a:defRPr>
            </a:pPr>
            <a:endParaRPr lang="en-US"/>
          </a:p>
        </c:txPr>
        <c:crossAx val="122832384"/>
        <c:crosses val="autoZero"/>
        <c:crossBetween val="midCat"/>
        <c:majorUnit val="0.1"/>
      </c:valAx>
    </c:plotArea>
    <c:legend>
      <c:legendPos val="t"/>
      <c:layout>
        <c:manualLayout>
          <c:xMode val="edge"/>
          <c:yMode val="edge"/>
          <c:x val="0.18126082496568663"/>
          <c:y val="9.2362107712878116E-2"/>
          <c:w val="0.63747835006862674"/>
          <c:h val="0.1249404745908468"/>
        </c:manualLayout>
      </c:layout>
      <c:overlay val="0"/>
      <c:txPr>
        <a:bodyPr/>
        <a:lstStyle/>
        <a:p>
          <a:pPr>
            <a:defRPr sz="1200" b="1">
              <a:latin typeface="Arial" pitchFamily="34" charset="0"/>
              <a:cs typeface="Arial" pitchFamily="34" charset="0"/>
            </a:defRPr>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Annual Miles Driven by Age -- Men</a:t>
            </a:r>
          </a:p>
        </c:rich>
      </c:tx>
      <c:layout/>
      <c:overlay val="0"/>
    </c:title>
    <c:autoTitleDeleted val="0"/>
    <c:plotArea>
      <c:layout>
        <c:manualLayout>
          <c:layoutTarget val="inner"/>
          <c:xMode val="edge"/>
          <c:yMode val="edge"/>
          <c:x val="9.3003560198539545E-2"/>
          <c:y val="0.18142006502918478"/>
          <c:w val="0.86530565002331905"/>
          <c:h val="0.75376214866345592"/>
        </c:manualLayout>
      </c:layout>
      <c:lineChart>
        <c:grouping val="standard"/>
        <c:varyColors val="0"/>
        <c:ser>
          <c:idx val="1"/>
          <c:order val="0"/>
          <c:tx>
            <c:strRef>
              <c:f>'VMT per Driver (Rounded)'!$B$4</c:f>
              <c:strCache>
                <c:ptCount val="1"/>
                <c:pt idx="0">
                  <c:v>16-19</c:v>
                </c:pt>
              </c:strCache>
            </c:strRef>
          </c:tx>
          <c:spPr>
            <a:ln w="38100">
              <a:solidFill>
                <a:srgbClr val="00B0F0"/>
              </a:solidFill>
            </a:ln>
          </c:spPr>
          <c:marker>
            <c:symbol val="none"/>
          </c:marker>
          <c:cat>
            <c:numRef>
              <c:f>'VMT per Driver (Rounded)'!$A$5:$A$11</c:f>
              <c:numCache>
                <c:formatCode>General</c:formatCode>
                <c:ptCount val="7"/>
                <c:pt idx="0">
                  <c:v>1969</c:v>
                </c:pt>
                <c:pt idx="1">
                  <c:v>1977</c:v>
                </c:pt>
                <c:pt idx="2">
                  <c:v>1983</c:v>
                </c:pt>
                <c:pt idx="3">
                  <c:v>1990</c:v>
                </c:pt>
                <c:pt idx="4">
                  <c:v>1995</c:v>
                </c:pt>
                <c:pt idx="5">
                  <c:v>2001</c:v>
                </c:pt>
                <c:pt idx="6">
                  <c:v>2009</c:v>
                </c:pt>
              </c:numCache>
            </c:numRef>
          </c:cat>
          <c:val>
            <c:numRef>
              <c:f>'VMT per Driver (Rounded)'!$B$5:$B$11</c:f>
              <c:numCache>
                <c:formatCode>#,##0</c:formatCode>
                <c:ptCount val="7"/>
                <c:pt idx="0">
                  <c:v>5500</c:v>
                </c:pt>
                <c:pt idx="1">
                  <c:v>7000</c:v>
                </c:pt>
                <c:pt idx="2">
                  <c:v>5900</c:v>
                </c:pt>
                <c:pt idx="3">
                  <c:v>9500</c:v>
                </c:pt>
                <c:pt idx="4">
                  <c:v>8200</c:v>
                </c:pt>
                <c:pt idx="5">
                  <c:v>8200</c:v>
                </c:pt>
                <c:pt idx="6">
                  <c:v>6700</c:v>
                </c:pt>
              </c:numCache>
            </c:numRef>
          </c:val>
          <c:smooth val="0"/>
        </c:ser>
        <c:ser>
          <c:idx val="2"/>
          <c:order val="1"/>
          <c:tx>
            <c:strRef>
              <c:f>'VMT per Driver (Rounded)'!$C$4</c:f>
              <c:strCache>
                <c:ptCount val="1"/>
                <c:pt idx="0">
                  <c:v>20-34</c:v>
                </c:pt>
              </c:strCache>
            </c:strRef>
          </c:tx>
          <c:spPr>
            <a:ln w="38100">
              <a:solidFill>
                <a:srgbClr val="00B050"/>
              </a:solidFill>
            </a:ln>
          </c:spPr>
          <c:marker>
            <c:symbol val="none"/>
          </c:marker>
          <c:cat>
            <c:numRef>
              <c:f>'VMT per Driver (Rounded)'!$A$5:$A$11</c:f>
              <c:numCache>
                <c:formatCode>General</c:formatCode>
                <c:ptCount val="7"/>
                <c:pt idx="0">
                  <c:v>1969</c:v>
                </c:pt>
                <c:pt idx="1">
                  <c:v>1977</c:v>
                </c:pt>
                <c:pt idx="2">
                  <c:v>1983</c:v>
                </c:pt>
                <c:pt idx="3">
                  <c:v>1990</c:v>
                </c:pt>
                <c:pt idx="4">
                  <c:v>1995</c:v>
                </c:pt>
                <c:pt idx="5">
                  <c:v>2001</c:v>
                </c:pt>
                <c:pt idx="6">
                  <c:v>2009</c:v>
                </c:pt>
              </c:numCache>
            </c:numRef>
          </c:cat>
          <c:val>
            <c:numRef>
              <c:f>'VMT per Driver (Rounded)'!$C$5:$C$11</c:f>
              <c:numCache>
                <c:formatCode>#,##0</c:formatCode>
                <c:ptCount val="7"/>
                <c:pt idx="0">
                  <c:v>13100</c:v>
                </c:pt>
                <c:pt idx="1">
                  <c:v>15200</c:v>
                </c:pt>
                <c:pt idx="2">
                  <c:v>15800</c:v>
                </c:pt>
                <c:pt idx="3">
                  <c:v>18300</c:v>
                </c:pt>
                <c:pt idx="4">
                  <c:v>18000</c:v>
                </c:pt>
                <c:pt idx="5">
                  <c:v>18600</c:v>
                </c:pt>
                <c:pt idx="6">
                  <c:v>15700</c:v>
                </c:pt>
              </c:numCache>
            </c:numRef>
          </c:val>
          <c:smooth val="0"/>
        </c:ser>
        <c:ser>
          <c:idx val="3"/>
          <c:order val="2"/>
          <c:tx>
            <c:strRef>
              <c:f>'VMT per Driver (Rounded)'!$D$4</c:f>
              <c:strCache>
                <c:ptCount val="1"/>
                <c:pt idx="0">
                  <c:v>35-54</c:v>
                </c:pt>
              </c:strCache>
            </c:strRef>
          </c:tx>
          <c:spPr>
            <a:ln w="38100">
              <a:solidFill>
                <a:srgbClr val="7030A0"/>
              </a:solidFill>
            </a:ln>
          </c:spPr>
          <c:marker>
            <c:symbol val="none"/>
          </c:marker>
          <c:cat>
            <c:numRef>
              <c:f>'VMT per Driver (Rounded)'!$A$5:$A$11</c:f>
              <c:numCache>
                <c:formatCode>General</c:formatCode>
                <c:ptCount val="7"/>
                <c:pt idx="0">
                  <c:v>1969</c:v>
                </c:pt>
                <c:pt idx="1">
                  <c:v>1977</c:v>
                </c:pt>
                <c:pt idx="2">
                  <c:v>1983</c:v>
                </c:pt>
                <c:pt idx="3">
                  <c:v>1990</c:v>
                </c:pt>
                <c:pt idx="4">
                  <c:v>1995</c:v>
                </c:pt>
                <c:pt idx="5">
                  <c:v>2001</c:v>
                </c:pt>
                <c:pt idx="6">
                  <c:v>2009</c:v>
                </c:pt>
              </c:numCache>
            </c:numRef>
          </c:cat>
          <c:val>
            <c:numRef>
              <c:f>'VMT per Driver (Rounded)'!$D$5:$D$11</c:f>
              <c:numCache>
                <c:formatCode>#,##0</c:formatCode>
                <c:ptCount val="7"/>
                <c:pt idx="0">
                  <c:v>12800</c:v>
                </c:pt>
                <c:pt idx="1">
                  <c:v>16100</c:v>
                </c:pt>
                <c:pt idx="2">
                  <c:v>17800</c:v>
                </c:pt>
                <c:pt idx="3">
                  <c:v>18900</c:v>
                </c:pt>
                <c:pt idx="4">
                  <c:v>18900</c:v>
                </c:pt>
                <c:pt idx="5">
                  <c:v>19300</c:v>
                </c:pt>
                <c:pt idx="6">
                  <c:v>17700</c:v>
                </c:pt>
              </c:numCache>
            </c:numRef>
          </c:val>
          <c:smooth val="0"/>
        </c:ser>
        <c:ser>
          <c:idx val="4"/>
          <c:order val="3"/>
          <c:tx>
            <c:strRef>
              <c:f>'VMT per Driver (Rounded)'!$E$4</c:f>
              <c:strCache>
                <c:ptCount val="1"/>
                <c:pt idx="0">
                  <c:v>55-64</c:v>
                </c:pt>
              </c:strCache>
            </c:strRef>
          </c:tx>
          <c:spPr>
            <a:ln w="38100">
              <a:solidFill>
                <a:srgbClr val="FFC000"/>
              </a:solidFill>
            </a:ln>
          </c:spPr>
          <c:marker>
            <c:symbol val="none"/>
          </c:marker>
          <c:cat>
            <c:numRef>
              <c:f>'VMT per Driver (Rounded)'!$A$5:$A$11</c:f>
              <c:numCache>
                <c:formatCode>General</c:formatCode>
                <c:ptCount val="7"/>
                <c:pt idx="0">
                  <c:v>1969</c:v>
                </c:pt>
                <c:pt idx="1">
                  <c:v>1977</c:v>
                </c:pt>
                <c:pt idx="2">
                  <c:v>1983</c:v>
                </c:pt>
                <c:pt idx="3">
                  <c:v>1990</c:v>
                </c:pt>
                <c:pt idx="4">
                  <c:v>1995</c:v>
                </c:pt>
                <c:pt idx="5">
                  <c:v>2001</c:v>
                </c:pt>
                <c:pt idx="6">
                  <c:v>2009</c:v>
                </c:pt>
              </c:numCache>
            </c:numRef>
          </c:cat>
          <c:val>
            <c:numRef>
              <c:f>'VMT per Driver (Rounded)'!$E$5:$E$11</c:f>
              <c:numCache>
                <c:formatCode>#,##0</c:formatCode>
                <c:ptCount val="7"/>
                <c:pt idx="0">
                  <c:v>10700</c:v>
                </c:pt>
                <c:pt idx="1">
                  <c:v>12500</c:v>
                </c:pt>
                <c:pt idx="2">
                  <c:v>13400</c:v>
                </c:pt>
                <c:pt idx="3">
                  <c:v>15200</c:v>
                </c:pt>
                <c:pt idx="4">
                  <c:v>15900</c:v>
                </c:pt>
                <c:pt idx="5">
                  <c:v>16900</c:v>
                </c:pt>
                <c:pt idx="6">
                  <c:v>15100</c:v>
                </c:pt>
              </c:numCache>
            </c:numRef>
          </c:val>
          <c:smooth val="0"/>
        </c:ser>
        <c:ser>
          <c:idx val="5"/>
          <c:order val="4"/>
          <c:tx>
            <c:strRef>
              <c:f>'VMT per Driver (Rounded)'!$F$4</c:f>
              <c:strCache>
                <c:ptCount val="1"/>
                <c:pt idx="0">
                  <c:v>65+</c:v>
                </c:pt>
              </c:strCache>
            </c:strRef>
          </c:tx>
          <c:spPr>
            <a:ln w="38100">
              <a:solidFill>
                <a:srgbClr val="FF0000"/>
              </a:solidFill>
            </a:ln>
          </c:spPr>
          <c:marker>
            <c:symbol val="none"/>
          </c:marker>
          <c:cat>
            <c:numRef>
              <c:f>'VMT per Driver (Rounded)'!$A$5:$A$11</c:f>
              <c:numCache>
                <c:formatCode>General</c:formatCode>
                <c:ptCount val="7"/>
                <c:pt idx="0">
                  <c:v>1969</c:v>
                </c:pt>
                <c:pt idx="1">
                  <c:v>1977</c:v>
                </c:pt>
                <c:pt idx="2">
                  <c:v>1983</c:v>
                </c:pt>
                <c:pt idx="3">
                  <c:v>1990</c:v>
                </c:pt>
                <c:pt idx="4">
                  <c:v>1995</c:v>
                </c:pt>
                <c:pt idx="5">
                  <c:v>2001</c:v>
                </c:pt>
                <c:pt idx="6">
                  <c:v>2009</c:v>
                </c:pt>
              </c:numCache>
            </c:numRef>
          </c:cat>
          <c:val>
            <c:numRef>
              <c:f>'VMT per Driver (Rounded)'!$F$5:$F$11</c:f>
              <c:numCache>
                <c:formatCode>#,##0</c:formatCode>
                <c:ptCount val="7"/>
                <c:pt idx="0">
                  <c:v>5900</c:v>
                </c:pt>
                <c:pt idx="1">
                  <c:v>6800</c:v>
                </c:pt>
                <c:pt idx="2">
                  <c:v>7200</c:v>
                </c:pt>
                <c:pt idx="3">
                  <c:v>9200</c:v>
                </c:pt>
                <c:pt idx="4">
                  <c:v>10300</c:v>
                </c:pt>
                <c:pt idx="5">
                  <c:v>10200</c:v>
                </c:pt>
                <c:pt idx="6">
                  <c:v>10300</c:v>
                </c:pt>
              </c:numCache>
            </c:numRef>
          </c:val>
          <c:smooth val="0"/>
        </c:ser>
        <c:dLbls>
          <c:showLegendKey val="0"/>
          <c:showVal val="0"/>
          <c:showCatName val="0"/>
          <c:showSerName val="0"/>
          <c:showPercent val="0"/>
          <c:showBubbleSize val="0"/>
        </c:dLbls>
        <c:marker val="1"/>
        <c:smooth val="0"/>
        <c:axId val="123429632"/>
        <c:axId val="123431168"/>
      </c:lineChart>
      <c:catAx>
        <c:axId val="123429632"/>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23431168"/>
        <c:crosses val="autoZero"/>
        <c:auto val="1"/>
        <c:lblAlgn val="ctr"/>
        <c:lblOffset val="100"/>
        <c:noMultiLvlLbl val="0"/>
      </c:catAx>
      <c:valAx>
        <c:axId val="123431168"/>
        <c:scaling>
          <c:orientation val="minMax"/>
          <c:max val="20000"/>
          <c:min val="0"/>
        </c:scaling>
        <c:delete val="0"/>
        <c:axPos val="l"/>
        <c:majorGridlines/>
        <c:numFmt formatCode="#,##0" sourceLinked="1"/>
        <c:majorTickMark val="none"/>
        <c:minorTickMark val="none"/>
        <c:tickLblPos val="nextTo"/>
        <c:txPr>
          <a:bodyPr/>
          <a:lstStyle/>
          <a:p>
            <a:pPr>
              <a:defRPr sz="1400" b="1">
                <a:latin typeface="Arial" pitchFamily="34" charset="0"/>
                <a:cs typeface="Arial" pitchFamily="34" charset="0"/>
              </a:defRPr>
            </a:pPr>
            <a:endParaRPr lang="en-US"/>
          </a:p>
        </c:txPr>
        <c:crossAx val="123429632"/>
        <c:crossesAt val="1"/>
        <c:crossBetween val="midCat"/>
        <c:majorUnit val="5000"/>
        <c:minorUnit val="1000"/>
      </c:valAx>
    </c:plotArea>
    <c:legend>
      <c:legendPos val="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Annual Miles Driven by Age -- Women</a:t>
            </a:r>
          </a:p>
        </c:rich>
      </c:tx>
      <c:layout/>
      <c:overlay val="0"/>
    </c:title>
    <c:autoTitleDeleted val="0"/>
    <c:plotArea>
      <c:layout>
        <c:manualLayout>
          <c:layoutTarget val="inner"/>
          <c:xMode val="edge"/>
          <c:yMode val="edge"/>
          <c:x val="9.9001550942495825E-2"/>
          <c:y val="0.16875753206905475"/>
          <c:w val="0.86530565002331905"/>
          <c:h val="0.76784666001256896"/>
        </c:manualLayout>
      </c:layout>
      <c:lineChart>
        <c:grouping val="standard"/>
        <c:varyColors val="0"/>
        <c:ser>
          <c:idx val="1"/>
          <c:order val="0"/>
          <c:tx>
            <c:strRef>
              <c:f>'VMT per Driver (Rounded)'!$B$4</c:f>
              <c:strCache>
                <c:ptCount val="1"/>
                <c:pt idx="0">
                  <c:v>16-19</c:v>
                </c:pt>
              </c:strCache>
            </c:strRef>
          </c:tx>
          <c:spPr>
            <a:ln w="38100">
              <a:solidFill>
                <a:srgbClr val="00B0F0"/>
              </a:solidFill>
            </a:ln>
          </c:spPr>
          <c:marker>
            <c:symbol val="none"/>
          </c:marker>
          <c:cat>
            <c:numRef>
              <c:f>'VMT per Driver (Rounded)'!$A$15:$A$21</c:f>
              <c:numCache>
                <c:formatCode>General</c:formatCode>
                <c:ptCount val="7"/>
                <c:pt idx="0">
                  <c:v>1969</c:v>
                </c:pt>
                <c:pt idx="1">
                  <c:v>1977</c:v>
                </c:pt>
                <c:pt idx="2">
                  <c:v>1983</c:v>
                </c:pt>
                <c:pt idx="3">
                  <c:v>1990</c:v>
                </c:pt>
                <c:pt idx="4">
                  <c:v>1995</c:v>
                </c:pt>
                <c:pt idx="5">
                  <c:v>2001</c:v>
                </c:pt>
                <c:pt idx="6">
                  <c:v>2009</c:v>
                </c:pt>
              </c:numCache>
            </c:numRef>
          </c:cat>
          <c:val>
            <c:numRef>
              <c:f>'VMT per Driver (Rounded)'!$B$15:$B$21</c:f>
              <c:numCache>
                <c:formatCode>#,##0</c:formatCode>
                <c:ptCount val="7"/>
                <c:pt idx="0">
                  <c:v>3600</c:v>
                </c:pt>
                <c:pt idx="1">
                  <c:v>4000</c:v>
                </c:pt>
                <c:pt idx="2">
                  <c:v>3900</c:v>
                </c:pt>
                <c:pt idx="3">
                  <c:v>7400</c:v>
                </c:pt>
                <c:pt idx="4">
                  <c:v>6900</c:v>
                </c:pt>
                <c:pt idx="5">
                  <c:v>6100</c:v>
                </c:pt>
                <c:pt idx="6">
                  <c:v>5800</c:v>
                </c:pt>
              </c:numCache>
            </c:numRef>
          </c:val>
          <c:smooth val="0"/>
        </c:ser>
        <c:ser>
          <c:idx val="2"/>
          <c:order val="1"/>
          <c:tx>
            <c:strRef>
              <c:f>'VMT per Driver (Rounded)'!$C$4</c:f>
              <c:strCache>
                <c:ptCount val="1"/>
                <c:pt idx="0">
                  <c:v>20-34</c:v>
                </c:pt>
              </c:strCache>
            </c:strRef>
          </c:tx>
          <c:spPr>
            <a:ln w="38100">
              <a:solidFill>
                <a:srgbClr val="00B050"/>
              </a:solidFill>
            </a:ln>
          </c:spPr>
          <c:marker>
            <c:symbol val="none"/>
          </c:marker>
          <c:cat>
            <c:numRef>
              <c:f>'VMT per Driver (Rounded)'!$A$15:$A$21</c:f>
              <c:numCache>
                <c:formatCode>General</c:formatCode>
                <c:ptCount val="7"/>
                <c:pt idx="0">
                  <c:v>1969</c:v>
                </c:pt>
                <c:pt idx="1">
                  <c:v>1977</c:v>
                </c:pt>
                <c:pt idx="2">
                  <c:v>1983</c:v>
                </c:pt>
                <c:pt idx="3">
                  <c:v>1990</c:v>
                </c:pt>
                <c:pt idx="4">
                  <c:v>1995</c:v>
                </c:pt>
                <c:pt idx="5">
                  <c:v>2001</c:v>
                </c:pt>
                <c:pt idx="6">
                  <c:v>2009</c:v>
                </c:pt>
              </c:numCache>
            </c:numRef>
          </c:cat>
          <c:val>
            <c:numRef>
              <c:f>'VMT per Driver (Rounded)'!$C$15:$C$21</c:f>
              <c:numCache>
                <c:formatCode>#,##0</c:formatCode>
                <c:ptCount val="7"/>
                <c:pt idx="0">
                  <c:v>5500</c:v>
                </c:pt>
                <c:pt idx="1">
                  <c:v>6600</c:v>
                </c:pt>
                <c:pt idx="2">
                  <c:v>7100</c:v>
                </c:pt>
                <c:pt idx="3">
                  <c:v>11200</c:v>
                </c:pt>
                <c:pt idx="4">
                  <c:v>12000</c:v>
                </c:pt>
                <c:pt idx="5">
                  <c:v>12300</c:v>
                </c:pt>
                <c:pt idx="6">
                  <c:v>11500</c:v>
                </c:pt>
              </c:numCache>
            </c:numRef>
          </c:val>
          <c:smooth val="0"/>
        </c:ser>
        <c:ser>
          <c:idx val="3"/>
          <c:order val="2"/>
          <c:tx>
            <c:strRef>
              <c:f>'VMT per Driver (Rounded)'!$D$4</c:f>
              <c:strCache>
                <c:ptCount val="1"/>
                <c:pt idx="0">
                  <c:v>35-54</c:v>
                </c:pt>
              </c:strCache>
            </c:strRef>
          </c:tx>
          <c:spPr>
            <a:ln w="38100">
              <a:solidFill>
                <a:srgbClr val="7030A0"/>
              </a:solidFill>
            </a:ln>
          </c:spPr>
          <c:marker>
            <c:symbol val="none"/>
          </c:marker>
          <c:cat>
            <c:numRef>
              <c:f>'VMT per Driver (Rounded)'!$A$15:$A$21</c:f>
              <c:numCache>
                <c:formatCode>General</c:formatCode>
                <c:ptCount val="7"/>
                <c:pt idx="0">
                  <c:v>1969</c:v>
                </c:pt>
                <c:pt idx="1">
                  <c:v>1977</c:v>
                </c:pt>
                <c:pt idx="2">
                  <c:v>1983</c:v>
                </c:pt>
                <c:pt idx="3">
                  <c:v>1990</c:v>
                </c:pt>
                <c:pt idx="4">
                  <c:v>1995</c:v>
                </c:pt>
                <c:pt idx="5">
                  <c:v>2001</c:v>
                </c:pt>
                <c:pt idx="6">
                  <c:v>2009</c:v>
                </c:pt>
              </c:numCache>
            </c:numRef>
          </c:cat>
          <c:val>
            <c:numRef>
              <c:f>'VMT per Driver (Rounded)'!$D$15:$D$21</c:f>
              <c:numCache>
                <c:formatCode>#,##0</c:formatCode>
                <c:ptCount val="7"/>
                <c:pt idx="0">
                  <c:v>6000</c:v>
                </c:pt>
                <c:pt idx="1">
                  <c:v>6500</c:v>
                </c:pt>
                <c:pt idx="2">
                  <c:v>7300</c:v>
                </c:pt>
                <c:pt idx="3">
                  <c:v>10500</c:v>
                </c:pt>
                <c:pt idx="4">
                  <c:v>11500</c:v>
                </c:pt>
                <c:pt idx="5">
                  <c:v>11600</c:v>
                </c:pt>
                <c:pt idx="6">
                  <c:v>12000</c:v>
                </c:pt>
              </c:numCache>
            </c:numRef>
          </c:val>
          <c:smooth val="0"/>
        </c:ser>
        <c:ser>
          <c:idx val="4"/>
          <c:order val="3"/>
          <c:tx>
            <c:strRef>
              <c:f>'VMT per Driver (Rounded)'!$E$4</c:f>
              <c:strCache>
                <c:ptCount val="1"/>
                <c:pt idx="0">
                  <c:v>55-64</c:v>
                </c:pt>
              </c:strCache>
            </c:strRef>
          </c:tx>
          <c:spPr>
            <a:ln w="38100">
              <a:solidFill>
                <a:srgbClr val="FFC000"/>
              </a:solidFill>
            </a:ln>
          </c:spPr>
          <c:marker>
            <c:symbol val="none"/>
          </c:marker>
          <c:cat>
            <c:numRef>
              <c:f>'VMT per Driver (Rounded)'!$A$15:$A$21</c:f>
              <c:numCache>
                <c:formatCode>General</c:formatCode>
                <c:ptCount val="7"/>
                <c:pt idx="0">
                  <c:v>1969</c:v>
                </c:pt>
                <c:pt idx="1">
                  <c:v>1977</c:v>
                </c:pt>
                <c:pt idx="2">
                  <c:v>1983</c:v>
                </c:pt>
                <c:pt idx="3">
                  <c:v>1990</c:v>
                </c:pt>
                <c:pt idx="4">
                  <c:v>1995</c:v>
                </c:pt>
                <c:pt idx="5">
                  <c:v>2001</c:v>
                </c:pt>
                <c:pt idx="6">
                  <c:v>2009</c:v>
                </c:pt>
              </c:numCache>
            </c:numRef>
          </c:cat>
          <c:val>
            <c:numRef>
              <c:f>'VMT per Driver (Rounded)'!$E$15:$E$21</c:f>
              <c:numCache>
                <c:formatCode>#,##0</c:formatCode>
                <c:ptCount val="7"/>
                <c:pt idx="0">
                  <c:v>5400</c:v>
                </c:pt>
                <c:pt idx="1">
                  <c:v>5100</c:v>
                </c:pt>
                <c:pt idx="2">
                  <c:v>5400</c:v>
                </c:pt>
                <c:pt idx="3">
                  <c:v>7200</c:v>
                </c:pt>
                <c:pt idx="4">
                  <c:v>7800</c:v>
                </c:pt>
                <c:pt idx="5">
                  <c:v>8800</c:v>
                </c:pt>
                <c:pt idx="6">
                  <c:v>9500</c:v>
                </c:pt>
              </c:numCache>
            </c:numRef>
          </c:val>
          <c:smooth val="0"/>
        </c:ser>
        <c:ser>
          <c:idx val="5"/>
          <c:order val="4"/>
          <c:tx>
            <c:strRef>
              <c:f>'VMT per Driver (Rounded)'!$F$4</c:f>
              <c:strCache>
                <c:ptCount val="1"/>
                <c:pt idx="0">
                  <c:v>65+</c:v>
                </c:pt>
              </c:strCache>
            </c:strRef>
          </c:tx>
          <c:spPr>
            <a:ln w="38100">
              <a:solidFill>
                <a:srgbClr val="FF0000"/>
              </a:solidFill>
            </a:ln>
          </c:spPr>
          <c:marker>
            <c:symbol val="none"/>
          </c:marker>
          <c:cat>
            <c:numRef>
              <c:f>'VMT per Driver (Rounded)'!$A$15:$A$21</c:f>
              <c:numCache>
                <c:formatCode>General</c:formatCode>
                <c:ptCount val="7"/>
                <c:pt idx="0">
                  <c:v>1969</c:v>
                </c:pt>
                <c:pt idx="1">
                  <c:v>1977</c:v>
                </c:pt>
                <c:pt idx="2">
                  <c:v>1983</c:v>
                </c:pt>
                <c:pt idx="3">
                  <c:v>1990</c:v>
                </c:pt>
                <c:pt idx="4">
                  <c:v>1995</c:v>
                </c:pt>
                <c:pt idx="5">
                  <c:v>2001</c:v>
                </c:pt>
                <c:pt idx="6">
                  <c:v>2009</c:v>
                </c:pt>
              </c:numCache>
            </c:numRef>
          </c:cat>
          <c:val>
            <c:numRef>
              <c:f>'VMT per Driver (Rounded)'!$F$15:$F$21</c:f>
              <c:numCache>
                <c:formatCode>#,##0</c:formatCode>
                <c:ptCount val="7"/>
                <c:pt idx="0">
                  <c:v>3700</c:v>
                </c:pt>
                <c:pt idx="1">
                  <c:v>3600</c:v>
                </c:pt>
                <c:pt idx="2">
                  <c:v>3300</c:v>
                </c:pt>
                <c:pt idx="3">
                  <c:v>4800</c:v>
                </c:pt>
                <c:pt idx="4">
                  <c:v>4800</c:v>
                </c:pt>
                <c:pt idx="5">
                  <c:v>4800</c:v>
                </c:pt>
                <c:pt idx="6">
                  <c:v>5800</c:v>
                </c:pt>
              </c:numCache>
            </c:numRef>
          </c:val>
          <c:smooth val="0"/>
        </c:ser>
        <c:dLbls>
          <c:showLegendKey val="0"/>
          <c:showVal val="0"/>
          <c:showCatName val="0"/>
          <c:showSerName val="0"/>
          <c:showPercent val="0"/>
          <c:showBubbleSize val="0"/>
        </c:dLbls>
        <c:marker val="1"/>
        <c:smooth val="0"/>
        <c:axId val="30556544"/>
        <c:axId val="30558080"/>
      </c:lineChart>
      <c:catAx>
        <c:axId val="30556544"/>
        <c:scaling>
          <c:orientation val="minMax"/>
        </c:scaling>
        <c:delete val="0"/>
        <c:axPos val="b"/>
        <c:numFmt formatCode="General" sourceLinked="1"/>
        <c:majorTickMark val="out"/>
        <c:minorTickMark val="none"/>
        <c:tickLblPos val="nextTo"/>
        <c:txPr>
          <a:bodyPr/>
          <a:lstStyle/>
          <a:p>
            <a:pPr>
              <a:defRPr sz="1200" b="1">
                <a:latin typeface="Arial" pitchFamily="34" charset="0"/>
                <a:cs typeface="Arial" pitchFamily="34" charset="0"/>
              </a:defRPr>
            </a:pPr>
            <a:endParaRPr lang="en-US"/>
          </a:p>
        </c:txPr>
        <c:crossAx val="30558080"/>
        <c:crosses val="autoZero"/>
        <c:auto val="1"/>
        <c:lblAlgn val="ctr"/>
        <c:lblOffset val="100"/>
        <c:noMultiLvlLbl val="0"/>
      </c:catAx>
      <c:valAx>
        <c:axId val="30558080"/>
        <c:scaling>
          <c:orientation val="minMax"/>
          <c:max val="15000"/>
        </c:scaling>
        <c:delete val="0"/>
        <c:axPos val="l"/>
        <c:majorGridlines/>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30556544"/>
        <c:crossesAt val="1"/>
        <c:crossBetween val="midCat"/>
        <c:majorUnit val="5000"/>
        <c:minorUnit val="1000"/>
      </c:valAx>
    </c:plotArea>
    <c:legend>
      <c:legendPos val="t"/>
      <c:layout/>
      <c:overlay val="0"/>
      <c:txPr>
        <a:bodyPr/>
        <a:lstStyle/>
        <a:p>
          <a:pPr>
            <a:defRPr sz="12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Percent Employed by Age -- Men</a:t>
            </a:r>
          </a:p>
        </c:rich>
      </c:tx>
      <c:layout>
        <c:manualLayout>
          <c:xMode val="edge"/>
          <c:yMode val="edge"/>
          <c:x val="0.27407628881295498"/>
          <c:y val="4.5454545454545456E-2"/>
        </c:manualLayout>
      </c:layout>
      <c:overlay val="0"/>
    </c:title>
    <c:autoTitleDeleted val="0"/>
    <c:plotArea>
      <c:layout>
        <c:manualLayout>
          <c:layoutTarget val="inner"/>
          <c:xMode val="edge"/>
          <c:yMode val="edge"/>
          <c:x val="0.10337627910633852"/>
          <c:y val="0.22070075723293209"/>
          <c:w val="0.84608624349916317"/>
          <c:h val="0.69166705885902191"/>
        </c:manualLayout>
      </c:layout>
      <c:lineChart>
        <c:grouping val="standard"/>
        <c:varyColors val="0"/>
        <c:ser>
          <c:idx val="1"/>
          <c:order val="0"/>
          <c:tx>
            <c:strRef>
              <c:f>'Employment Summary'!$B$4</c:f>
              <c:strCache>
                <c:ptCount val="1"/>
                <c:pt idx="0">
                  <c:v>16-19</c:v>
                </c:pt>
              </c:strCache>
            </c:strRef>
          </c:tx>
          <c:spPr>
            <a:ln>
              <a:solidFill>
                <a:srgbClr val="7030A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Summary'!$B$5:$B$9</c:f>
              <c:numCache>
                <c:formatCode>0%</c:formatCode>
                <c:ptCount val="5"/>
                <c:pt idx="0">
                  <c:v>0.47700000000000004</c:v>
                </c:pt>
                <c:pt idx="1">
                  <c:v>0.49424999999999997</c:v>
                </c:pt>
                <c:pt idx="2">
                  <c:v>0.46725</c:v>
                </c:pt>
                <c:pt idx="3">
                  <c:v>0.45399999999999996</c:v>
                </c:pt>
                <c:pt idx="4">
                  <c:v>0.24849999999999997</c:v>
                </c:pt>
              </c:numCache>
            </c:numRef>
          </c:val>
          <c:smooth val="0"/>
        </c:ser>
        <c:ser>
          <c:idx val="2"/>
          <c:order val="1"/>
          <c:tx>
            <c:strRef>
              <c:f>'Employment Summary'!$C$4</c:f>
              <c:strCache>
                <c:ptCount val="1"/>
                <c:pt idx="0">
                  <c:v>20-24</c:v>
                </c:pt>
              </c:strCache>
            </c:strRef>
          </c:tx>
          <c:spPr>
            <a:ln>
              <a:solidFill>
                <a:srgbClr val="00B0F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Summary'!$C$5:$C$9</c:f>
              <c:numCache>
                <c:formatCode>0%</c:formatCode>
                <c:ptCount val="5"/>
                <c:pt idx="0">
                  <c:v>0.76324999999999998</c:v>
                </c:pt>
                <c:pt idx="1">
                  <c:v>0.752</c:v>
                </c:pt>
                <c:pt idx="2">
                  <c:v>0.7659999999999999</c:v>
                </c:pt>
                <c:pt idx="3">
                  <c:v>0.76624999999999999</c:v>
                </c:pt>
                <c:pt idx="4">
                  <c:v>0.61275000000000002</c:v>
                </c:pt>
              </c:numCache>
            </c:numRef>
          </c:val>
          <c:smooth val="0"/>
        </c:ser>
        <c:ser>
          <c:idx val="3"/>
          <c:order val="2"/>
          <c:tx>
            <c:strRef>
              <c:f>'Employment Summary'!$D$4</c:f>
              <c:strCache>
                <c:ptCount val="1"/>
                <c:pt idx="0">
                  <c:v>25-34</c:v>
                </c:pt>
              </c:strCache>
            </c:strRef>
          </c:tx>
          <c:spPr>
            <a:ln>
              <a:solidFill>
                <a:srgbClr val="00206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Summary'!$D$5:$D$9</c:f>
              <c:numCache>
                <c:formatCode>0%</c:formatCode>
                <c:ptCount val="5"/>
                <c:pt idx="0">
                  <c:v>0.93075000000000008</c:v>
                </c:pt>
                <c:pt idx="1">
                  <c:v>0.88775000000000004</c:v>
                </c:pt>
                <c:pt idx="2">
                  <c:v>0.88974999999999993</c:v>
                </c:pt>
                <c:pt idx="3">
                  <c:v>0.90200000000000002</c:v>
                </c:pt>
                <c:pt idx="4">
                  <c:v>0.79925000000000013</c:v>
                </c:pt>
              </c:numCache>
            </c:numRef>
          </c:val>
          <c:smooth val="0"/>
        </c:ser>
        <c:ser>
          <c:idx val="0"/>
          <c:order val="3"/>
          <c:tx>
            <c:strRef>
              <c:f>'Employment Summary'!$E$4</c:f>
              <c:strCache>
                <c:ptCount val="1"/>
                <c:pt idx="0">
                  <c:v>35-44</c:v>
                </c:pt>
              </c:strCache>
            </c:strRef>
          </c:tx>
          <c:spPr>
            <a:ln>
              <a:solidFill>
                <a:srgbClr val="FF000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Summary'!$E$5:$E$9</c:f>
              <c:numCache>
                <c:formatCode>0%</c:formatCode>
                <c:ptCount val="5"/>
                <c:pt idx="0">
                  <c:v>0.94525000000000003</c:v>
                </c:pt>
                <c:pt idx="1">
                  <c:v>0.91575000000000006</c:v>
                </c:pt>
                <c:pt idx="2">
                  <c:v>0.90450000000000008</c:v>
                </c:pt>
                <c:pt idx="3">
                  <c:v>0.90075000000000005</c:v>
                </c:pt>
                <c:pt idx="4">
                  <c:v>0.83724999999999994</c:v>
                </c:pt>
              </c:numCache>
            </c:numRef>
          </c:val>
          <c:smooth val="0"/>
        </c:ser>
        <c:ser>
          <c:idx val="4"/>
          <c:order val="4"/>
          <c:tx>
            <c:strRef>
              <c:f>'Employment Summary'!$F$4</c:f>
              <c:strCache>
                <c:ptCount val="1"/>
                <c:pt idx="0">
                  <c:v>45-54</c:v>
                </c:pt>
              </c:strCache>
            </c:strRef>
          </c:tx>
          <c:spPr>
            <a:ln>
              <a:solidFill>
                <a:srgbClr val="00B05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Summary'!$F$5:$F$9</c:f>
              <c:numCache>
                <c:formatCode>0%</c:formatCode>
                <c:ptCount val="5"/>
                <c:pt idx="0">
                  <c:v>0.92</c:v>
                </c:pt>
                <c:pt idx="1">
                  <c:v>0.87924999999999998</c:v>
                </c:pt>
                <c:pt idx="2">
                  <c:v>0.87300000000000011</c:v>
                </c:pt>
                <c:pt idx="3">
                  <c:v>0.86425000000000007</c:v>
                </c:pt>
                <c:pt idx="4">
                  <c:v>0.79374999999999996</c:v>
                </c:pt>
              </c:numCache>
            </c:numRef>
          </c:val>
          <c:smooth val="0"/>
        </c:ser>
        <c:ser>
          <c:idx val="5"/>
          <c:order val="5"/>
          <c:tx>
            <c:strRef>
              <c:f>'Employment Summary'!$G$4</c:f>
              <c:strCache>
                <c:ptCount val="1"/>
                <c:pt idx="0">
                  <c:v>55+</c:v>
                </c:pt>
              </c:strCache>
            </c:strRef>
          </c:tx>
          <c:spPr>
            <a:ln>
              <a:solidFill>
                <a:srgbClr val="FFC00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Summary'!$G$5:$G$9</c:f>
              <c:numCache>
                <c:formatCode>0%</c:formatCode>
                <c:ptCount val="5"/>
                <c:pt idx="0">
                  <c:v>0.54075000000000006</c:v>
                </c:pt>
                <c:pt idx="1">
                  <c:v>0.44124999999999998</c:v>
                </c:pt>
                <c:pt idx="2">
                  <c:v>0.38</c:v>
                </c:pt>
                <c:pt idx="3">
                  <c:v>0.39099999999999996</c:v>
                </c:pt>
                <c:pt idx="4">
                  <c:v>0.42825000000000002</c:v>
                </c:pt>
              </c:numCache>
            </c:numRef>
          </c:val>
          <c:smooth val="0"/>
        </c:ser>
        <c:dLbls>
          <c:showLegendKey val="0"/>
          <c:showVal val="0"/>
          <c:showCatName val="0"/>
          <c:showSerName val="0"/>
          <c:showPercent val="0"/>
          <c:showBubbleSize val="0"/>
        </c:dLbls>
        <c:marker val="1"/>
        <c:smooth val="0"/>
        <c:axId val="119091968"/>
        <c:axId val="119093504"/>
      </c:lineChart>
      <c:catAx>
        <c:axId val="119091968"/>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19093504"/>
        <c:crosses val="autoZero"/>
        <c:auto val="1"/>
        <c:lblAlgn val="ctr"/>
        <c:lblOffset val="100"/>
        <c:noMultiLvlLbl val="0"/>
      </c:catAx>
      <c:valAx>
        <c:axId val="119093504"/>
        <c:scaling>
          <c:orientation val="minMax"/>
        </c:scaling>
        <c:delete val="0"/>
        <c:axPos val="l"/>
        <c:majorGridlines/>
        <c:numFmt formatCode="0%" sourceLinked="1"/>
        <c:majorTickMark val="none"/>
        <c:minorTickMark val="none"/>
        <c:tickLblPos val="nextTo"/>
        <c:txPr>
          <a:bodyPr/>
          <a:lstStyle/>
          <a:p>
            <a:pPr>
              <a:defRPr sz="1400" b="1">
                <a:latin typeface="Arial" pitchFamily="34" charset="0"/>
                <a:cs typeface="Arial" pitchFamily="34" charset="0"/>
              </a:defRPr>
            </a:pPr>
            <a:endParaRPr lang="en-US"/>
          </a:p>
        </c:txPr>
        <c:crossAx val="119091968"/>
        <c:crossesAt val="1"/>
        <c:crossBetween val="midCat"/>
        <c:majorUnit val="0.2"/>
      </c:valAx>
    </c:plotArea>
    <c:legend>
      <c:legendPos val="t"/>
      <c:layout>
        <c:manualLayout>
          <c:xMode val="edge"/>
          <c:yMode val="edge"/>
          <c:x val="0.10428431824053377"/>
          <c:y val="0.12168582375478929"/>
          <c:w val="0.79143136351893251"/>
          <c:h val="6.5850182520288417E-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Percent Employed by Age -- Women</a:t>
            </a:r>
          </a:p>
        </c:rich>
      </c:tx>
      <c:layout/>
      <c:overlay val="0"/>
    </c:title>
    <c:autoTitleDeleted val="0"/>
    <c:plotArea>
      <c:layout>
        <c:manualLayout>
          <c:layoutTarget val="inner"/>
          <c:xMode val="edge"/>
          <c:yMode val="edge"/>
          <c:x val="9.2372875644467403E-2"/>
          <c:y val="0.21457048903369838"/>
          <c:w val="0.86089373635713506"/>
          <c:h val="0.69166705885902191"/>
        </c:manualLayout>
      </c:layout>
      <c:lineChart>
        <c:grouping val="standard"/>
        <c:varyColors val="0"/>
        <c:ser>
          <c:idx val="1"/>
          <c:order val="0"/>
          <c:tx>
            <c:strRef>
              <c:f>'Employment Summary'!$B$4</c:f>
              <c:strCache>
                <c:ptCount val="1"/>
                <c:pt idx="0">
                  <c:v>16-19</c:v>
                </c:pt>
              </c:strCache>
            </c:strRef>
          </c:tx>
          <c:spPr>
            <a:ln>
              <a:solidFill>
                <a:srgbClr val="7030A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Summary'!$B$14:$B$18</c:f>
              <c:numCache>
                <c:formatCode>0%</c:formatCode>
                <c:ptCount val="5"/>
                <c:pt idx="0">
                  <c:v>0.37075000000000002</c:v>
                </c:pt>
                <c:pt idx="1">
                  <c:v>0.43775000000000008</c:v>
                </c:pt>
                <c:pt idx="2">
                  <c:v>0.44000000000000006</c:v>
                </c:pt>
                <c:pt idx="3">
                  <c:v>0.45000000000000007</c:v>
                </c:pt>
                <c:pt idx="4">
                  <c:v>0.27050000000000002</c:v>
                </c:pt>
              </c:numCache>
            </c:numRef>
          </c:val>
          <c:smooth val="0"/>
        </c:ser>
        <c:ser>
          <c:idx val="2"/>
          <c:order val="1"/>
          <c:tx>
            <c:strRef>
              <c:f>'Employment Summary'!$C$4</c:f>
              <c:strCache>
                <c:ptCount val="1"/>
                <c:pt idx="0">
                  <c:v>20-24</c:v>
                </c:pt>
              </c:strCache>
            </c:strRef>
          </c:tx>
          <c:spPr>
            <a:ln>
              <a:solidFill>
                <a:srgbClr val="00B0F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Summary'!$C$14:$C$18</c:f>
              <c:numCache>
                <c:formatCode>0%</c:formatCode>
                <c:ptCount val="5"/>
                <c:pt idx="0">
                  <c:v>0.53075000000000006</c:v>
                </c:pt>
                <c:pt idx="1">
                  <c:v>0.61774999999999991</c:v>
                </c:pt>
                <c:pt idx="2">
                  <c:v>0.65200000000000002</c:v>
                </c:pt>
                <c:pt idx="3">
                  <c:v>0.67900000000000005</c:v>
                </c:pt>
                <c:pt idx="4">
                  <c:v>0.59375</c:v>
                </c:pt>
              </c:numCache>
            </c:numRef>
          </c:val>
          <c:smooth val="0"/>
        </c:ser>
        <c:ser>
          <c:idx val="3"/>
          <c:order val="2"/>
          <c:tx>
            <c:strRef>
              <c:f>'Employment Summary'!$D$4</c:f>
              <c:strCache>
                <c:ptCount val="1"/>
                <c:pt idx="0">
                  <c:v>25-34</c:v>
                </c:pt>
              </c:strCache>
            </c:strRef>
          </c:tx>
          <c:spPr>
            <a:ln>
              <a:solidFill>
                <a:srgbClr val="00206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Summary'!$D$14:$D$18</c:f>
              <c:numCache>
                <c:formatCode>0%</c:formatCode>
                <c:ptCount val="5"/>
                <c:pt idx="0">
                  <c:v>0.42425000000000002</c:v>
                </c:pt>
                <c:pt idx="1">
                  <c:v>0.60725000000000007</c:v>
                </c:pt>
                <c:pt idx="2">
                  <c:v>0.69374999999999998</c:v>
                </c:pt>
                <c:pt idx="3">
                  <c:v>0.73025000000000007</c:v>
                </c:pt>
                <c:pt idx="4">
                  <c:v>0.67874999999999996</c:v>
                </c:pt>
              </c:numCache>
            </c:numRef>
          </c:val>
          <c:smooth val="0"/>
        </c:ser>
        <c:ser>
          <c:idx val="0"/>
          <c:order val="3"/>
          <c:tx>
            <c:strRef>
              <c:f>'Employment Summary'!$E$4</c:f>
              <c:strCache>
                <c:ptCount val="1"/>
                <c:pt idx="0">
                  <c:v>35-44</c:v>
                </c:pt>
              </c:strCache>
            </c:strRef>
          </c:tx>
          <c:spPr>
            <a:ln>
              <a:solidFill>
                <a:srgbClr val="FF000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Summary'!$E$14:$E$18</c:f>
              <c:numCache>
                <c:formatCode>0%</c:formatCode>
                <c:ptCount val="5"/>
                <c:pt idx="0">
                  <c:v>0.48874999999999991</c:v>
                </c:pt>
                <c:pt idx="1">
                  <c:v>0.62</c:v>
                </c:pt>
                <c:pt idx="2">
                  <c:v>0.73150000000000004</c:v>
                </c:pt>
                <c:pt idx="3">
                  <c:v>0.74675000000000002</c:v>
                </c:pt>
                <c:pt idx="4">
                  <c:v>0.69400000000000006</c:v>
                </c:pt>
              </c:numCache>
            </c:numRef>
          </c:val>
          <c:smooth val="0"/>
        </c:ser>
        <c:ser>
          <c:idx val="4"/>
          <c:order val="4"/>
          <c:tx>
            <c:strRef>
              <c:f>'Employment Summary'!$F$4</c:f>
              <c:strCache>
                <c:ptCount val="1"/>
                <c:pt idx="0">
                  <c:v>45-54</c:v>
                </c:pt>
              </c:strCache>
            </c:strRef>
          </c:tx>
          <c:spPr>
            <a:ln>
              <a:solidFill>
                <a:srgbClr val="00B05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Summary'!$F$14:$F$18</c:f>
              <c:numCache>
                <c:formatCode>0%</c:formatCode>
                <c:ptCount val="5"/>
                <c:pt idx="0">
                  <c:v>0.52475000000000005</c:v>
                </c:pt>
                <c:pt idx="1">
                  <c:v>0.57125000000000004</c:v>
                </c:pt>
                <c:pt idx="2">
                  <c:v>0.68775000000000008</c:v>
                </c:pt>
                <c:pt idx="3">
                  <c:v>0.74900000000000011</c:v>
                </c:pt>
                <c:pt idx="4">
                  <c:v>0.70625000000000004</c:v>
                </c:pt>
              </c:numCache>
            </c:numRef>
          </c:val>
          <c:smooth val="0"/>
        </c:ser>
        <c:ser>
          <c:idx val="5"/>
          <c:order val="5"/>
          <c:tx>
            <c:strRef>
              <c:f>'Employment Summary'!$G$4</c:f>
              <c:strCache>
                <c:ptCount val="1"/>
                <c:pt idx="0">
                  <c:v>55+</c:v>
                </c:pt>
              </c:strCache>
            </c:strRef>
          </c:tx>
          <c:spPr>
            <a:ln>
              <a:solidFill>
                <a:srgbClr val="FFC000"/>
              </a:solidFill>
            </a:ln>
          </c:spPr>
          <c:marker>
            <c:symbol val="none"/>
          </c:marker>
          <c:cat>
            <c:numRef>
              <c:f>'Employment Summary'!$A$5:$A$9</c:f>
              <c:numCache>
                <c:formatCode>General</c:formatCode>
                <c:ptCount val="5"/>
                <c:pt idx="0">
                  <c:v>1970</c:v>
                </c:pt>
                <c:pt idx="1">
                  <c:v>1980</c:v>
                </c:pt>
                <c:pt idx="2">
                  <c:v>1990</c:v>
                </c:pt>
                <c:pt idx="3">
                  <c:v>2000</c:v>
                </c:pt>
                <c:pt idx="4">
                  <c:v>2010</c:v>
                </c:pt>
              </c:numCache>
            </c:numRef>
          </c:cat>
          <c:val>
            <c:numRef>
              <c:f>'Employment Summary'!$G$14:$G$18</c:f>
              <c:numCache>
                <c:formatCode>0%</c:formatCode>
                <c:ptCount val="5"/>
                <c:pt idx="0">
                  <c:v>0.24650000000000002</c:v>
                </c:pt>
                <c:pt idx="1">
                  <c:v>0.221</c:v>
                </c:pt>
                <c:pt idx="2">
                  <c:v>0.22174999999999997</c:v>
                </c:pt>
                <c:pt idx="3">
                  <c:v>0.25475000000000003</c:v>
                </c:pt>
                <c:pt idx="4">
                  <c:v>0.32874999999999999</c:v>
                </c:pt>
              </c:numCache>
            </c:numRef>
          </c:val>
          <c:smooth val="0"/>
        </c:ser>
        <c:dLbls>
          <c:showLegendKey val="0"/>
          <c:showVal val="0"/>
          <c:showCatName val="0"/>
          <c:showSerName val="0"/>
          <c:showPercent val="0"/>
          <c:showBubbleSize val="0"/>
        </c:dLbls>
        <c:marker val="1"/>
        <c:smooth val="0"/>
        <c:axId val="119144832"/>
        <c:axId val="119146368"/>
      </c:lineChart>
      <c:catAx>
        <c:axId val="119144832"/>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19146368"/>
        <c:crosses val="autoZero"/>
        <c:auto val="1"/>
        <c:lblAlgn val="ctr"/>
        <c:lblOffset val="100"/>
        <c:noMultiLvlLbl val="0"/>
      </c:catAx>
      <c:valAx>
        <c:axId val="119146368"/>
        <c:scaling>
          <c:orientation val="minMax"/>
        </c:scaling>
        <c:delete val="0"/>
        <c:axPos val="l"/>
        <c:majorGridlines/>
        <c:numFmt formatCode="0%" sourceLinked="1"/>
        <c:majorTickMark val="none"/>
        <c:minorTickMark val="none"/>
        <c:tickLblPos val="nextTo"/>
        <c:txPr>
          <a:bodyPr/>
          <a:lstStyle/>
          <a:p>
            <a:pPr>
              <a:defRPr sz="1400" b="1">
                <a:latin typeface="Arial" pitchFamily="34" charset="0"/>
                <a:cs typeface="Arial" pitchFamily="34" charset="0"/>
              </a:defRPr>
            </a:pPr>
            <a:endParaRPr lang="en-US"/>
          </a:p>
        </c:txPr>
        <c:crossAx val="119144832"/>
        <c:crossesAt val="1"/>
        <c:crossBetween val="midCat"/>
        <c:majorUnit val="0.2"/>
      </c:valAx>
    </c:plotArea>
    <c:legend>
      <c:legendPos val="t"/>
      <c:layout>
        <c:manualLayout>
          <c:xMode val="edge"/>
          <c:yMode val="edge"/>
          <c:x val="0.1093348324895719"/>
          <c:y val="0.12168586202844048"/>
          <c:w val="0.79143136351893251"/>
          <c:h val="6.5850182520288417E-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Annual Miles Driven by Employment Status</a:t>
            </a:r>
          </a:p>
        </c:rich>
      </c:tx>
      <c:layout/>
      <c:overlay val="0"/>
    </c:title>
    <c:autoTitleDeleted val="0"/>
    <c:plotArea>
      <c:layout>
        <c:manualLayout>
          <c:layoutTarget val="inner"/>
          <c:xMode val="edge"/>
          <c:yMode val="edge"/>
          <c:x val="0.10708710022358314"/>
          <c:y val="0.22081164386314134"/>
          <c:w val="0.82051436278798484"/>
          <c:h val="0.66981750035497944"/>
        </c:manualLayout>
      </c:layout>
      <c:lineChart>
        <c:grouping val="standard"/>
        <c:varyColors val="0"/>
        <c:ser>
          <c:idx val="0"/>
          <c:order val="0"/>
          <c:tx>
            <c:v>Employed -- 2009</c:v>
          </c:tx>
          <c:spPr>
            <a:ln>
              <a:solidFill>
                <a:srgbClr val="7030A0"/>
              </a:solidFill>
            </a:ln>
          </c:spPr>
          <c:marker>
            <c:symbol val="none"/>
          </c:marker>
          <c:cat>
            <c:strRef>
              <c:f>'VMT per Person 2009'!$B$15:$N$15</c:f>
              <c:strCache>
                <c:ptCount val="13"/>
                <c:pt idx="0">
                  <c:v>16-20</c:v>
                </c:pt>
                <c:pt idx="1">
                  <c:v>21-25</c:v>
                </c:pt>
                <c:pt idx="2">
                  <c:v>26-30</c:v>
                </c:pt>
                <c:pt idx="3">
                  <c:v>31-35</c:v>
                </c:pt>
                <c:pt idx="4">
                  <c:v>36-40</c:v>
                </c:pt>
                <c:pt idx="5">
                  <c:v>41-45</c:v>
                </c:pt>
                <c:pt idx="6">
                  <c:v>46-50</c:v>
                </c:pt>
                <c:pt idx="7">
                  <c:v>51-55</c:v>
                </c:pt>
                <c:pt idx="8">
                  <c:v>56-60</c:v>
                </c:pt>
                <c:pt idx="9">
                  <c:v>61-65</c:v>
                </c:pt>
                <c:pt idx="10">
                  <c:v>66-70</c:v>
                </c:pt>
                <c:pt idx="11">
                  <c:v>71-75</c:v>
                </c:pt>
                <c:pt idx="12">
                  <c:v>76+</c:v>
                </c:pt>
              </c:strCache>
            </c:strRef>
          </c:cat>
          <c:val>
            <c:numRef>
              <c:f>'VMT per Person 2009'!$B$16:$N$16</c:f>
              <c:numCache>
                <c:formatCode>#,##0</c:formatCode>
                <c:ptCount val="13"/>
                <c:pt idx="0">
                  <c:v>7456.2958982625823</c:v>
                </c:pt>
                <c:pt idx="1">
                  <c:v>9825.7872340425529</c:v>
                </c:pt>
                <c:pt idx="2">
                  <c:v>10902.85872883708</c:v>
                </c:pt>
                <c:pt idx="3">
                  <c:v>11410.699159444843</c:v>
                </c:pt>
                <c:pt idx="4">
                  <c:v>12762.117128154865</c:v>
                </c:pt>
                <c:pt idx="5">
                  <c:v>14060.193571761296</c:v>
                </c:pt>
                <c:pt idx="6">
                  <c:v>13136.268214373918</c:v>
                </c:pt>
                <c:pt idx="7">
                  <c:v>12369.23076923077</c:v>
                </c:pt>
                <c:pt idx="8">
                  <c:v>12119.409223909712</c:v>
                </c:pt>
                <c:pt idx="9">
                  <c:v>11927.392739273926</c:v>
                </c:pt>
                <c:pt idx="10">
                  <c:v>10317.028027498678</c:v>
                </c:pt>
                <c:pt idx="11">
                  <c:v>9675.2136752136739</c:v>
                </c:pt>
                <c:pt idx="12">
                  <c:v>8590.2474526928672</c:v>
                </c:pt>
              </c:numCache>
            </c:numRef>
          </c:val>
          <c:smooth val="0"/>
        </c:ser>
        <c:ser>
          <c:idx val="1"/>
          <c:order val="1"/>
          <c:tx>
            <c:v>Not Employed -- 2009</c:v>
          </c:tx>
          <c:spPr>
            <a:ln>
              <a:solidFill>
                <a:srgbClr val="FF0000"/>
              </a:solidFill>
            </a:ln>
          </c:spPr>
          <c:marker>
            <c:symbol val="none"/>
          </c:marker>
          <c:cat>
            <c:strRef>
              <c:f>'VMT per Person 2009'!$B$15:$N$15</c:f>
              <c:strCache>
                <c:ptCount val="13"/>
                <c:pt idx="0">
                  <c:v>16-20</c:v>
                </c:pt>
                <c:pt idx="1">
                  <c:v>21-25</c:v>
                </c:pt>
                <c:pt idx="2">
                  <c:v>26-30</c:v>
                </c:pt>
                <c:pt idx="3">
                  <c:v>31-35</c:v>
                </c:pt>
                <c:pt idx="4">
                  <c:v>36-40</c:v>
                </c:pt>
                <c:pt idx="5">
                  <c:v>41-45</c:v>
                </c:pt>
                <c:pt idx="6">
                  <c:v>46-50</c:v>
                </c:pt>
                <c:pt idx="7">
                  <c:v>51-55</c:v>
                </c:pt>
                <c:pt idx="8">
                  <c:v>56-60</c:v>
                </c:pt>
                <c:pt idx="9">
                  <c:v>61-65</c:v>
                </c:pt>
                <c:pt idx="10">
                  <c:v>66-70</c:v>
                </c:pt>
                <c:pt idx="11">
                  <c:v>71-75</c:v>
                </c:pt>
                <c:pt idx="12">
                  <c:v>76+</c:v>
                </c:pt>
              </c:strCache>
            </c:strRef>
          </c:cat>
          <c:val>
            <c:numRef>
              <c:f>'VMT per Person 2009'!$B$17:$N$17</c:f>
              <c:numCache>
                <c:formatCode>#,##0</c:formatCode>
                <c:ptCount val="13"/>
                <c:pt idx="0">
                  <c:v>2859.5496517090555</c:v>
                </c:pt>
                <c:pt idx="1">
                  <c:v>5533.333333333333</c:v>
                </c:pt>
                <c:pt idx="2">
                  <c:v>6031.0002421893914</c:v>
                </c:pt>
                <c:pt idx="3">
                  <c:v>6739.0476190476184</c:v>
                </c:pt>
                <c:pt idx="4">
                  <c:v>6740.7035175879391</c:v>
                </c:pt>
                <c:pt idx="5">
                  <c:v>5615.0300601202407</c:v>
                </c:pt>
                <c:pt idx="6">
                  <c:v>7753.8035961272471</c:v>
                </c:pt>
                <c:pt idx="7">
                  <c:v>5954.0598290598291</c:v>
                </c:pt>
                <c:pt idx="8">
                  <c:v>5993.6272821219427</c:v>
                </c:pt>
                <c:pt idx="9">
                  <c:v>6964.0071164636647</c:v>
                </c:pt>
                <c:pt idx="10">
                  <c:v>6784.1631355932204</c:v>
                </c:pt>
                <c:pt idx="11">
                  <c:v>5034.3969555035128</c:v>
                </c:pt>
                <c:pt idx="12">
                  <c:v>3069.7546560373858</c:v>
                </c:pt>
              </c:numCache>
            </c:numRef>
          </c:val>
          <c:smooth val="0"/>
        </c:ser>
        <c:ser>
          <c:idx val="2"/>
          <c:order val="2"/>
          <c:tx>
            <c:v>Employed -- 2001</c:v>
          </c:tx>
          <c:spPr>
            <a:ln>
              <a:solidFill>
                <a:srgbClr val="00B050"/>
              </a:solidFill>
            </a:ln>
          </c:spPr>
          <c:marker>
            <c:symbol val="none"/>
          </c:marker>
          <c:val>
            <c:numRef>
              <c:f>'VMT per Person 2001'!$B$16:$N$16</c:f>
              <c:numCache>
                <c:formatCode>#,##0</c:formatCode>
                <c:ptCount val="13"/>
                <c:pt idx="0">
                  <c:v>8465.5659947094773</c:v>
                </c:pt>
                <c:pt idx="1">
                  <c:v>10970.639408438452</c:v>
                </c:pt>
                <c:pt idx="2">
                  <c:v>13344.1998810232</c:v>
                </c:pt>
                <c:pt idx="3">
                  <c:v>13188.481675392672</c:v>
                </c:pt>
                <c:pt idx="4">
                  <c:v>14458.864176203842</c:v>
                </c:pt>
                <c:pt idx="5">
                  <c:v>13823.460033238622</c:v>
                </c:pt>
                <c:pt idx="6">
                  <c:v>13815.58637133714</c:v>
                </c:pt>
                <c:pt idx="7">
                  <c:v>13892.120075046903</c:v>
                </c:pt>
                <c:pt idx="8">
                  <c:v>12951.985226223453</c:v>
                </c:pt>
                <c:pt idx="9">
                  <c:v>12928.509154315605</c:v>
                </c:pt>
                <c:pt idx="10">
                  <c:v>11474.303135888502</c:v>
                </c:pt>
                <c:pt idx="11">
                  <c:v>10234.702430846604</c:v>
                </c:pt>
                <c:pt idx="12">
                  <c:v>10033.625730994152</c:v>
                </c:pt>
              </c:numCache>
            </c:numRef>
          </c:val>
          <c:smooth val="0"/>
        </c:ser>
        <c:ser>
          <c:idx val="3"/>
          <c:order val="3"/>
          <c:tx>
            <c:v>Not Employed -- 2001</c:v>
          </c:tx>
          <c:spPr>
            <a:ln>
              <a:solidFill>
                <a:srgbClr val="00B0F0"/>
              </a:solidFill>
            </a:ln>
          </c:spPr>
          <c:marker>
            <c:symbol val="none"/>
          </c:marker>
          <c:val>
            <c:numRef>
              <c:f>'VMT per Person 2001'!$B$17:$N$17</c:f>
              <c:numCache>
                <c:formatCode>#,##0</c:formatCode>
                <c:ptCount val="13"/>
                <c:pt idx="0">
                  <c:v>3297.1927814379837</c:v>
                </c:pt>
                <c:pt idx="1">
                  <c:v>7232.0103259115849</c:v>
                </c:pt>
                <c:pt idx="2">
                  <c:v>6261.7292225201072</c:v>
                </c:pt>
                <c:pt idx="3">
                  <c:v>7670.1479547432555</c:v>
                </c:pt>
                <c:pt idx="4">
                  <c:v>7703.7377450980393</c:v>
                </c:pt>
                <c:pt idx="5">
                  <c:v>7434.7101932045307</c:v>
                </c:pt>
                <c:pt idx="6">
                  <c:v>8627.4586939417768</c:v>
                </c:pt>
                <c:pt idx="7">
                  <c:v>7649.9384236453207</c:v>
                </c:pt>
                <c:pt idx="8">
                  <c:v>6743.3918128654977</c:v>
                </c:pt>
                <c:pt idx="9">
                  <c:v>7870.8361658735557</c:v>
                </c:pt>
                <c:pt idx="10">
                  <c:v>7228.2998071093971</c:v>
                </c:pt>
                <c:pt idx="11">
                  <c:v>5789.2388806272811</c:v>
                </c:pt>
                <c:pt idx="12">
                  <c:v>3628.4395973154365</c:v>
                </c:pt>
              </c:numCache>
            </c:numRef>
          </c:val>
          <c:smooth val="0"/>
        </c:ser>
        <c:dLbls>
          <c:showLegendKey val="0"/>
          <c:showVal val="0"/>
          <c:showCatName val="0"/>
          <c:showSerName val="0"/>
          <c:showPercent val="0"/>
          <c:showBubbleSize val="0"/>
        </c:dLbls>
        <c:marker val="1"/>
        <c:smooth val="0"/>
        <c:axId val="119175424"/>
        <c:axId val="119181696"/>
      </c:lineChart>
      <c:catAx>
        <c:axId val="119175424"/>
        <c:scaling>
          <c:orientation val="minMax"/>
        </c:scaling>
        <c:delete val="0"/>
        <c:axPos val="b"/>
        <c:title>
          <c:tx>
            <c:rich>
              <a:bodyPr/>
              <a:lstStyle/>
              <a:p>
                <a:pPr>
                  <a:defRPr sz="1400">
                    <a:latin typeface="Arial" pitchFamily="34" charset="0"/>
                    <a:cs typeface="Arial" pitchFamily="34" charset="0"/>
                  </a:defRPr>
                </a:pPr>
                <a:r>
                  <a:rPr lang="en-US" sz="1400" dirty="0">
                    <a:latin typeface="Arial" pitchFamily="34" charset="0"/>
                    <a:cs typeface="Arial" pitchFamily="34" charset="0"/>
                  </a:rPr>
                  <a:t>Age Category</a:t>
                </a:r>
              </a:p>
            </c:rich>
          </c:tx>
          <c:layout>
            <c:manualLayout>
              <c:xMode val="edge"/>
              <c:yMode val="edge"/>
              <c:x val="0.42093564693302227"/>
              <c:y val="0.93996442837585492"/>
            </c:manualLayout>
          </c:layout>
          <c:overlay val="0"/>
        </c:title>
        <c:majorTickMark val="out"/>
        <c:minorTickMark val="none"/>
        <c:tickLblPos val="nextTo"/>
        <c:txPr>
          <a:bodyPr/>
          <a:lstStyle/>
          <a:p>
            <a:pPr>
              <a:defRPr sz="1200" b="1">
                <a:latin typeface="Arial" pitchFamily="34" charset="0"/>
                <a:cs typeface="Arial" pitchFamily="34" charset="0"/>
              </a:defRPr>
            </a:pPr>
            <a:endParaRPr lang="en-US"/>
          </a:p>
        </c:txPr>
        <c:crossAx val="119181696"/>
        <c:crosses val="autoZero"/>
        <c:auto val="1"/>
        <c:lblAlgn val="ctr"/>
        <c:lblOffset val="100"/>
        <c:noMultiLvlLbl val="0"/>
      </c:catAx>
      <c:valAx>
        <c:axId val="119181696"/>
        <c:scaling>
          <c:orientation val="minMax"/>
          <c:max val="15000"/>
        </c:scaling>
        <c:delete val="0"/>
        <c:axPos val="l"/>
        <c:majorGridlines/>
        <c:numFmt formatCode="#,##0" sourceLinked="1"/>
        <c:majorTickMark val="none"/>
        <c:minorTickMark val="none"/>
        <c:tickLblPos val="nextTo"/>
        <c:txPr>
          <a:bodyPr/>
          <a:lstStyle/>
          <a:p>
            <a:pPr>
              <a:defRPr sz="1400" b="1">
                <a:latin typeface="Arial" pitchFamily="34" charset="0"/>
                <a:cs typeface="Arial" pitchFamily="34" charset="0"/>
              </a:defRPr>
            </a:pPr>
            <a:endParaRPr lang="en-US"/>
          </a:p>
        </c:txPr>
        <c:crossAx val="119175424"/>
        <c:crossesAt val="1"/>
        <c:crossBetween val="midCat"/>
        <c:majorUnit val="5000"/>
        <c:minorUnit val="500"/>
      </c:valAx>
    </c:plotArea>
    <c:legend>
      <c:legendPos val="t"/>
      <c:layout>
        <c:manualLayout>
          <c:xMode val="edge"/>
          <c:yMode val="edge"/>
          <c:x val="0.22631136385729558"/>
          <c:y val="9.7767212486705016E-2"/>
          <c:w val="0.57052542043355692"/>
          <c:h val="0.10306695582983488"/>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6021605475553"/>
          <c:y val="3.0541518500286403E-2"/>
          <c:w val="0.86795244880981259"/>
          <c:h val="0.76317410395465557"/>
        </c:manualLayout>
      </c:layout>
      <c:lineChart>
        <c:grouping val="standard"/>
        <c:varyColors val="0"/>
        <c:ser>
          <c:idx val="0"/>
          <c:order val="0"/>
          <c:spPr>
            <a:ln w="31750">
              <a:solidFill>
                <a:srgbClr val="0070C0"/>
              </a:solidFill>
            </a:ln>
          </c:spPr>
          <c:marker>
            <c:symbol val="none"/>
          </c:marker>
          <c:cat>
            <c:strRef>
              <c:f>'VMT vs Income'!$A$27:$A$36</c:f>
              <c:strCache>
                <c:ptCount val="10"/>
                <c:pt idx="0">
                  <c:v>&lt; $10,000</c:v>
                </c:pt>
                <c:pt idx="1">
                  <c:v>$10,000 - $20,000</c:v>
                </c:pt>
                <c:pt idx="2">
                  <c:v>$20,000 - $30,000</c:v>
                </c:pt>
                <c:pt idx="3">
                  <c:v>$30,000 - $40,000</c:v>
                </c:pt>
                <c:pt idx="4">
                  <c:v>$40,000 - $50,000</c:v>
                </c:pt>
                <c:pt idx="5">
                  <c:v>$50,000 - $60,000</c:v>
                </c:pt>
                <c:pt idx="6">
                  <c:v>$60,000 - $70,000</c:v>
                </c:pt>
                <c:pt idx="7">
                  <c:v>$70,000 - $80,000</c:v>
                </c:pt>
                <c:pt idx="8">
                  <c:v>$80,000 - $100,000</c:v>
                </c:pt>
                <c:pt idx="9">
                  <c:v>&gt; $100,000</c:v>
                </c:pt>
              </c:strCache>
            </c:strRef>
          </c:cat>
          <c:val>
            <c:numRef>
              <c:f>'VMT vs Income'!$F$27:$F$36</c:f>
              <c:numCache>
                <c:formatCode>#,##0</c:formatCode>
                <c:ptCount val="10"/>
                <c:pt idx="0">
                  <c:v>3321.8030544791432</c:v>
                </c:pt>
                <c:pt idx="1">
                  <c:v>4794.4833350747049</c:v>
                </c:pt>
                <c:pt idx="2">
                  <c:v>6163.2050606220346</c:v>
                </c:pt>
                <c:pt idx="3">
                  <c:v>7390.219337511191</c:v>
                </c:pt>
                <c:pt idx="4">
                  <c:v>8370.4844348260358</c:v>
                </c:pt>
                <c:pt idx="5">
                  <c:v>8801.8201575658804</c:v>
                </c:pt>
                <c:pt idx="6">
                  <c:v>8678.3470398937534</c:v>
                </c:pt>
                <c:pt idx="7">
                  <c:v>9514.8066127620114</c:v>
                </c:pt>
                <c:pt idx="8">
                  <c:v>9902.2478386167149</c:v>
                </c:pt>
                <c:pt idx="9">
                  <c:v>10036.354492222583</c:v>
                </c:pt>
              </c:numCache>
            </c:numRef>
          </c:val>
          <c:smooth val="0"/>
        </c:ser>
        <c:dLbls>
          <c:showLegendKey val="0"/>
          <c:showVal val="0"/>
          <c:showCatName val="0"/>
          <c:showSerName val="0"/>
          <c:showPercent val="0"/>
          <c:showBubbleSize val="0"/>
        </c:dLbls>
        <c:marker val="1"/>
        <c:smooth val="0"/>
        <c:axId val="119290496"/>
        <c:axId val="119317248"/>
      </c:lineChart>
      <c:catAx>
        <c:axId val="119290496"/>
        <c:scaling>
          <c:orientation val="minMax"/>
        </c:scaling>
        <c:delete val="0"/>
        <c:axPos val="b"/>
        <c:title>
          <c:tx>
            <c:rich>
              <a:bodyPr/>
              <a:lstStyle/>
              <a:p>
                <a:pPr>
                  <a:defRPr sz="1400">
                    <a:latin typeface="Arial" pitchFamily="34" charset="0"/>
                    <a:cs typeface="Arial" pitchFamily="34" charset="0"/>
                  </a:defRPr>
                </a:pPr>
                <a:r>
                  <a:rPr lang="en-US" sz="1400" dirty="0">
                    <a:latin typeface="Arial" pitchFamily="34" charset="0"/>
                    <a:cs typeface="Arial" pitchFamily="34" charset="0"/>
                  </a:rPr>
                  <a:t>Household Income Category</a:t>
                </a:r>
              </a:p>
            </c:rich>
          </c:tx>
          <c:layout>
            <c:manualLayout>
              <c:xMode val="edge"/>
              <c:yMode val="edge"/>
              <c:x val="0.4060349968726818"/>
              <c:y val="0.90841489161494027"/>
            </c:manualLayout>
          </c:layout>
          <c:overlay val="0"/>
        </c:title>
        <c:majorTickMark val="out"/>
        <c:minorTickMark val="none"/>
        <c:tickLblPos val="nextTo"/>
        <c:txPr>
          <a:bodyPr rot="0"/>
          <a:lstStyle/>
          <a:p>
            <a:pPr>
              <a:defRPr sz="1200" b="1">
                <a:latin typeface="Arial" pitchFamily="34" charset="0"/>
                <a:cs typeface="Arial" pitchFamily="34" charset="0"/>
              </a:defRPr>
            </a:pPr>
            <a:endParaRPr lang="en-US"/>
          </a:p>
        </c:txPr>
        <c:crossAx val="119317248"/>
        <c:crosses val="autoZero"/>
        <c:auto val="1"/>
        <c:lblAlgn val="ctr"/>
        <c:lblOffset val="100"/>
        <c:noMultiLvlLbl val="0"/>
      </c:catAx>
      <c:valAx>
        <c:axId val="119317248"/>
        <c:scaling>
          <c:orientation val="minMax"/>
        </c:scaling>
        <c:delete val="0"/>
        <c:axPos val="l"/>
        <c:majorGridlines/>
        <c:title>
          <c:tx>
            <c:rich>
              <a:bodyPr/>
              <a:lstStyle/>
              <a:p>
                <a:pPr>
                  <a:defRPr sz="1400">
                    <a:latin typeface="Arial" pitchFamily="34" charset="0"/>
                    <a:cs typeface="Arial" pitchFamily="34" charset="0"/>
                  </a:defRPr>
                </a:pPr>
                <a:r>
                  <a:rPr lang="en-US" sz="1400" dirty="0">
                    <a:latin typeface="Arial" pitchFamily="34" charset="0"/>
                    <a:cs typeface="Arial" pitchFamily="34" charset="0"/>
                  </a:rPr>
                  <a:t>Annual</a:t>
                </a:r>
                <a:r>
                  <a:rPr lang="en-US" sz="1400" baseline="0" dirty="0">
                    <a:latin typeface="Arial" pitchFamily="34" charset="0"/>
                    <a:cs typeface="Arial" pitchFamily="34" charset="0"/>
                  </a:rPr>
                  <a:t> Miles per Person</a:t>
                </a:r>
                <a:endParaRPr lang="en-US" sz="1400" dirty="0">
                  <a:latin typeface="Arial" pitchFamily="34" charset="0"/>
                  <a:cs typeface="Arial" pitchFamily="34" charset="0"/>
                </a:endParaRPr>
              </a:p>
            </c:rich>
          </c:tx>
          <c:layout>
            <c:manualLayout>
              <c:xMode val="edge"/>
              <c:yMode val="edge"/>
              <c:x val="8.781242096659236E-3"/>
              <c:y val="0.16682698905917806"/>
            </c:manualLayout>
          </c:layout>
          <c:overlay val="0"/>
        </c:title>
        <c:numFmt formatCode="#,##0" sourceLinked="1"/>
        <c:majorTickMark val="none"/>
        <c:minorTickMark val="none"/>
        <c:tickLblPos val="nextTo"/>
        <c:txPr>
          <a:bodyPr/>
          <a:lstStyle/>
          <a:p>
            <a:pPr>
              <a:defRPr sz="1200" b="1">
                <a:latin typeface="Arial" pitchFamily="34" charset="0"/>
                <a:cs typeface="Arial" pitchFamily="34" charset="0"/>
              </a:defRPr>
            </a:pPr>
            <a:endParaRPr lang="en-US"/>
          </a:p>
        </c:txPr>
        <c:crossAx val="119290496"/>
        <c:crossesAt val="1"/>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0.34862</cdr:x>
      <cdr:y>0.93263</cdr:y>
    </cdr:from>
    <cdr:to>
      <cdr:x>0.76086</cdr:x>
      <cdr:y>0.98189</cdr:y>
    </cdr:to>
    <cdr:sp macro="" textlink="">
      <cdr:nvSpPr>
        <cdr:cNvPr id="2" name="TextBox 1"/>
        <cdr:cNvSpPr txBox="1"/>
      </cdr:nvSpPr>
      <cdr:spPr>
        <a:xfrm xmlns:a="http://schemas.openxmlformats.org/drawingml/2006/main">
          <a:off x="3016249" y="5860521"/>
          <a:ext cx="3566583" cy="309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itchFamily="34" charset="0"/>
              <a:cs typeface="Arial" pitchFamily="34" charset="0"/>
            </a:rPr>
            <a:t>Months Since Start of Recession</a:t>
          </a:r>
        </a:p>
      </cdr:txBody>
    </cdr:sp>
  </cdr:relSizeAnchor>
</c:userShapes>
</file>

<file path=ppt/drawings/drawing2.xml><?xml version="1.0" encoding="utf-8"?>
<c:userShapes xmlns:c="http://schemas.openxmlformats.org/drawingml/2006/chart">
  <cdr:relSizeAnchor xmlns:cdr="http://schemas.openxmlformats.org/drawingml/2006/chartDrawing">
    <cdr:from>
      <cdr:x>0.2796</cdr:x>
      <cdr:y>0.93699</cdr:y>
    </cdr:from>
    <cdr:to>
      <cdr:x>0.66121</cdr:x>
      <cdr:y>0.98984</cdr:y>
    </cdr:to>
    <cdr:sp macro="" textlink="">
      <cdr:nvSpPr>
        <cdr:cNvPr id="2" name="TextBox 1"/>
        <cdr:cNvSpPr txBox="1"/>
      </cdr:nvSpPr>
      <cdr:spPr>
        <a:xfrm xmlns:a="http://schemas.openxmlformats.org/drawingml/2006/main">
          <a:off x="2114550" y="4391025"/>
          <a:ext cx="28860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0.34525</cdr:x>
      <cdr:y>0.36008</cdr:y>
    </cdr:from>
    <cdr:to>
      <cdr:x>0.38436</cdr:x>
      <cdr:y>0.38943</cdr:y>
    </cdr:to>
    <cdr:cxnSp macro="">
      <cdr:nvCxnSpPr>
        <cdr:cNvPr id="2" name="Straight Arrow Connector 1"/>
        <cdr:cNvCxnSpPr/>
      </cdr:nvCxnSpPr>
      <cdr:spPr>
        <a:xfrm xmlns:a="http://schemas.openxmlformats.org/drawingml/2006/main" flipH="1">
          <a:off x="2943214" y="1752600"/>
          <a:ext cx="333386" cy="142863"/>
        </a:xfrm>
        <a:prstGeom xmlns:a="http://schemas.openxmlformats.org/drawingml/2006/main" prst="straightConnector1">
          <a:avLst/>
        </a:prstGeom>
        <a:ln xmlns:a="http://schemas.openxmlformats.org/drawingml/2006/main" w="38100">
          <a:solidFill>
            <a:srgbClr val="FF0000"/>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0.54637</cdr:x>
      <cdr:y>0.23483</cdr:y>
    </cdr:from>
    <cdr:to>
      <cdr:x>0.5933</cdr:x>
      <cdr:y>0.24658</cdr:y>
    </cdr:to>
    <cdr:cxnSp macro="">
      <cdr:nvCxnSpPr>
        <cdr:cNvPr id="6" name="Straight Arrow Connector 5"/>
        <cdr:cNvCxnSpPr/>
      </cdr:nvCxnSpPr>
      <cdr:spPr>
        <a:xfrm xmlns:a="http://schemas.openxmlformats.org/drawingml/2006/main" flipH="1">
          <a:off x="4657726" y="1143001"/>
          <a:ext cx="400050" cy="57150"/>
        </a:xfrm>
        <a:prstGeom xmlns:a="http://schemas.openxmlformats.org/drawingml/2006/main" prst="straightConnector1">
          <a:avLst/>
        </a:prstGeom>
        <a:ln xmlns:a="http://schemas.openxmlformats.org/drawingml/2006/main" w="38100">
          <a:solidFill>
            <a:srgbClr val="FF0000"/>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0.74525</cdr:x>
      <cdr:y>0.18591</cdr:y>
    </cdr:from>
    <cdr:to>
      <cdr:x>0.77765</cdr:x>
      <cdr:y>0.19961</cdr:y>
    </cdr:to>
    <cdr:cxnSp macro="">
      <cdr:nvCxnSpPr>
        <cdr:cNvPr id="11" name="Straight Arrow Connector 10"/>
        <cdr:cNvCxnSpPr/>
      </cdr:nvCxnSpPr>
      <cdr:spPr>
        <a:xfrm xmlns:a="http://schemas.openxmlformats.org/drawingml/2006/main" flipH="1">
          <a:off x="6353176" y="904876"/>
          <a:ext cx="276225" cy="66675"/>
        </a:xfrm>
        <a:prstGeom xmlns:a="http://schemas.openxmlformats.org/drawingml/2006/main" prst="straightConnector1">
          <a:avLst/>
        </a:prstGeom>
        <a:ln xmlns:a="http://schemas.openxmlformats.org/drawingml/2006/main" w="38100">
          <a:solidFill>
            <a:srgbClr val="FF0000"/>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0.94004</cdr:x>
      <cdr:y>0.15656</cdr:y>
    </cdr:from>
    <cdr:to>
      <cdr:x>0.95642</cdr:x>
      <cdr:y>0.15721</cdr:y>
    </cdr:to>
    <cdr:cxnSp macro="">
      <cdr:nvCxnSpPr>
        <cdr:cNvPr id="18" name="Straight Arrow Connector 17"/>
        <cdr:cNvCxnSpPr/>
      </cdr:nvCxnSpPr>
      <cdr:spPr>
        <a:xfrm xmlns:a="http://schemas.openxmlformats.org/drawingml/2006/main" flipH="1">
          <a:off x="8013724" y="762000"/>
          <a:ext cx="139676" cy="3184"/>
        </a:xfrm>
        <a:prstGeom xmlns:a="http://schemas.openxmlformats.org/drawingml/2006/main" prst="straightConnector1">
          <a:avLst/>
        </a:prstGeom>
        <a:ln xmlns:a="http://schemas.openxmlformats.org/drawingml/2006/main" w="38100">
          <a:solidFill>
            <a:srgbClr val="FF0000"/>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0.15419</cdr:x>
      <cdr:y>0.40509</cdr:y>
    </cdr:from>
    <cdr:to>
      <cdr:x>0.23687</cdr:x>
      <cdr:y>0.50098</cdr:y>
    </cdr:to>
    <cdr:sp macro="" textlink="">
      <cdr:nvSpPr>
        <cdr:cNvPr id="22" name="TextBox 21"/>
        <cdr:cNvSpPr txBox="1"/>
      </cdr:nvSpPr>
      <cdr:spPr>
        <a:xfrm xmlns:a="http://schemas.openxmlformats.org/drawingml/2006/main">
          <a:off x="1314451" y="1971675"/>
          <a:ext cx="7048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Lowest Quintile</a:t>
          </a:r>
        </a:p>
      </cdr:txBody>
    </cdr:sp>
  </cdr:relSizeAnchor>
  <cdr:relSizeAnchor xmlns:cdr="http://schemas.openxmlformats.org/drawingml/2006/chartDrawing">
    <cdr:from>
      <cdr:x>0.28194</cdr:x>
      <cdr:y>0.28441</cdr:y>
    </cdr:from>
    <cdr:to>
      <cdr:x>0.40447</cdr:x>
      <cdr:y>0.34247</cdr:y>
    </cdr:to>
    <cdr:sp macro="" textlink="">
      <cdr:nvSpPr>
        <cdr:cNvPr id="23" name="TextBox 1"/>
        <cdr:cNvSpPr txBox="1"/>
      </cdr:nvSpPr>
      <cdr:spPr>
        <a:xfrm xmlns:a="http://schemas.openxmlformats.org/drawingml/2006/main">
          <a:off x="2403475" y="1384301"/>
          <a:ext cx="1044576" cy="2825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2nd  Quintile</a:t>
          </a:r>
        </a:p>
      </cdr:txBody>
    </cdr:sp>
  </cdr:relSizeAnchor>
  <cdr:relSizeAnchor xmlns:cdr="http://schemas.openxmlformats.org/drawingml/2006/chartDrawing">
    <cdr:from>
      <cdr:x>0.4838</cdr:x>
      <cdr:y>0.15264</cdr:y>
    </cdr:from>
    <cdr:to>
      <cdr:x>0.63277</cdr:x>
      <cdr:y>0.20352</cdr:y>
    </cdr:to>
    <cdr:sp macro="" textlink="">
      <cdr:nvSpPr>
        <cdr:cNvPr id="24" name="TextBox 1"/>
        <cdr:cNvSpPr txBox="1"/>
      </cdr:nvSpPr>
      <cdr:spPr>
        <a:xfrm xmlns:a="http://schemas.openxmlformats.org/drawingml/2006/main">
          <a:off x="4124326" y="742952"/>
          <a:ext cx="1269999" cy="247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Middle Quintile</a:t>
          </a:r>
        </a:p>
      </cdr:txBody>
    </cdr:sp>
  </cdr:relSizeAnchor>
  <cdr:relSizeAnchor xmlns:cdr="http://schemas.openxmlformats.org/drawingml/2006/chartDrawing">
    <cdr:from>
      <cdr:x>0.69423</cdr:x>
      <cdr:y>0.09654</cdr:y>
    </cdr:from>
    <cdr:to>
      <cdr:x>0.81676</cdr:x>
      <cdr:y>0.1546</cdr:y>
    </cdr:to>
    <cdr:sp macro="" textlink="">
      <cdr:nvSpPr>
        <cdr:cNvPr id="26" name="TextBox 1"/>
        <cdr:cNvSpPr txBox="1"/>
      </cdr:nvSpPr>
      <cdr:spPr>
        <a:xfrm xmlns:a="http://schemas.openxmlformats.org/drawingml/2006/main">
          <a:off x="5918200" y="469900"/>
          <a:ext cx="1044576" cy="2825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4th Quintile</a:t>
          </a:r>
        </a:p>
      </cdr:txBody>
    </cdr:sp>
  </cdr:relSizeAnchor>
  <cdr:relSizeAnchor xmlns:cdr="http://schemas.openxmlformats.org/drawingml/2006/chartDrawing">
    <cdr:from>
      <cdr:x>0.89832</cdr:x>
      <cdr:y>0.05479</cdr:y>
    </cdr:from>
    <cdr:to>
      <cdr:x>1</cdr:x>
      <cdr:y>0.1409</cdr:y>
    </cdr:to>
    <cdr:sp macro="" textlink="">
      <cdr:nvSpPr>
        <cdr:cNvPr id="28" name="TextBox 1"/>
        <cdr:cNvSpPr txBox="1"/>
      </cdr:nvSpPr>
      <cdr:spPr>
        <a:xfrm xmlns:a="http://schemas.openxmlformats.org/drawingml/2006/main">
          <a:off x="7658101" y="266701"/>
          <a:ext cx="866775" cy="419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Highest Quintile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CD87C42D-AF3B-43A0-AD4F-0DBA1A92C7D9}" type="datetimeFigureOut">
              <a:rPr lang="en-US" smtClean="0"/>
              <a:t>5/29/2013</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45937176-521B-497F-AA0A-3F302CEC2E2F}" type="slidenum">
              <a:rPr lang="en-US" smtClean="0"/>
              <a:t>‹#›</a:t>
            </a:fld>
            <a:endParaRPr lang="en-US" dirty="0"/>
          </a:p>
        </p:txBody>
      </p:sp>
    </p:spTree>
    <p:extLst>
      <p:ext uri="{BB962C8B-B14F-4D97-AF65-F5344CB8AC3E}">
        <p14:creationId xmlns:p14="http://schemas.microsoft.com/office/powerpoint/2010/main" val="2890346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F1FEDB6-6D9D-4A99-9870-F954D4D54096}" type="datetimeFigureOut">
              <a:rPr lang="en-US" smtClean="0"/>
              <a:pPr/>
              <a:t>5/29/2013</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D19A16B-8080-4497-A731-6F7F64D8BEB7}" type="slidenum">
              <a:rPr lang="en-US" smtClean="0"/>
              <a:pPr/>
              <a:t>‹#›</a:t>
            </a:fld>
            <a:endParaRPr lang="en-US" dirty="0"/>
          </a:p>
        </p:txBody>
      </p:sp>
    </p:spTree>
    <p:extLst>
      <p:ext uri="{BB962C8B-B14F-4D97-AF65-F5344CB8AC3E}">
        <p14:creationId xmlns:p14="http://schemas.microsoft.com/office/powerpoint/2010/main" val="426953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DC7F2-1845-414A-856A-6D1696A05AB9}" type="slidenum">
              <a:rPr lang="en-US" smtClean="0"/>
              <a:pPr/>
              <a:t>1</a:t>
            </a:fld>
            <a:endParaRPr lang="en-US" dirty="0"/>
          </a:p>
        </p:txBody>
      </p:sp>
    </p:spTree>
    <p:extLst>
      <p:ext uri="{BB962C8B-B14F-4D97-AF65-F5344CB8AC3E}">
        <p14:creationId xmlns:p14="http://schemas.microsoft.com/office/powerpoint/2010/main" val="346420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automobile use has declined recently even among those who have remained employed, although not surprisingly, it still remains far higher for those </a:t>
            </a:r>
            <a:r>
              <a:rPr lang="en-US" dirty="0" smtClean="0"/>
              <a:t>who commute </a:t>
            </a:r>
            <a:r>
              <a:rPr lang="en-US" dirty="0"/>
              <a:t>to </a:t>
            </a:r>
            <a:r>
              <a:rPr lang="en-US" dirty="0" smtClean="0"/>
              <a:t>work by auto than among those who don’t work.</a:t>
            </a:r>
            <a:endParaRPr lang="en-US" dirty="0"/>
          </a:p>
          <a:p>
            <a:endParaRPr lang="en-US" dirty="0"/>
          </a:p>
          <a:p>
            <a:r>
              <a:rPr lang="en-US" dirty="0"/>
              <a:t>In the younger age cohorts, driving has actually declined </a:t>
            </a:r>
            <a:r>
              <a:rPr lang="en-US" dirty="0" smtClean="0"/>
              <a:t>by slightly </a:t>
            </a:r>
            <a:r>
              <a:rPr lang="en-US" b="1" dirty="0"/>
              <a:t>more</a:t>
            </a:r>
            <a:r>
              <a:rPr lang="en-US" dirty="0"/>
              <a:t> among the employed than among the unemployed, and some analyses have interpreted this as evidence </a:t>
            </a:r>
            <a:r>
              <a:rPr lang="en-US" dirty="0" smtClean="0"/>
              <a:t>that the young are consciously making new </a:t>
            </a:r>
            <a:r>
              <a:rPr lang="en-US" dirty="0"/>
              <a:t>travel </a:t>
            </a:r>
            <a:r>
              <a:rPr lang="en-US" dirty="0" smtClean="0"/>
              <a:t>choices.  </a:t>
            </a:r>
            <a:r>
              <a:rPr lang="en-US" dirty="0"/>
              <a:t>However, the far more important story for driving (and many other opportunities) among the young has been the sharp decline in the fraction of them that is employed (as shown previously on slides 8 and 9), since commuting to work accounts for </a:t>
            </a:r>
            <a:r>
              <a:rPr lang="en-US" dirty="0" smtClean="0"/>
              <a:t>the largest fraction </a:t>
            </a:r>
            <a:r>
              <a:rPr lang="en-US" dirty="0"/>
              <a:t>of overall driving. </a:t>
            </a: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11</a:t>
            </a:fld>
            <a:endParaRPr lang="en-US" dirty="0"/>
          </a:p>
        </p:txBody>
      </p:sp>
    </p:spTree>
    <p:extLst>
      <p:ext uri="{BB962C8B-B14F-4D97-AF65-F5344CB8AC3E}">
        <p14:creationId xmlns:p14="http://schemas.microsoft.com/office/powerpoint/2010/main" val="308896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of income on driving is strong up until about $60,000 (household income), but then levels off dramatically.</a:t>
            </a:r>
            <a:r>
              <a:rPr lang="en-US" baseline="0" dirty="0" smtClean="0"/>
              <a:t>  </a:t>
            </a:r>
          </a:p>
          <a:p>
            <a:endParaRPr lang="en-US" baseline="0" dirty="0" smtClean="0"/>
          </a:p>
          <a:p>
            <a:r>
              <a:rPr lang="en-US" baseline="0" dirty="0" smtClean="0"/>
              <a:t>Losses since 2000 in mean income within each of the five quintiles (each containing 20% of U.S. households) are shown by the red arrows.  As they indicate, those losses have generally been larger among households where income has a significant effect on driving.  </a:t>
            </a:r>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12</a:t>
            </a:fld>
            <a:endParaRPr lang="en-US" dirty="0"/>
          </a:p>
        </p:txBody>
      </p:sp>
    </p:spTree>
    <p:extLst>
      <p:ext uri="{BB962C8B-B14F-4D97-AF65-F5344CB8AC3E}">
        <p14:creationId xmlns:p14="http://schemas.microsoft.com/office/powerpoint/2010/main" val="159700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Percent of workers who worked regularly at home was 3.5% in 1970,</a:t>
            </a:r>
            <a:r>
              <a:rPr lang="en-US" baseline="0" dirty="0" smtClean="0"/>
              <a:t> 2.3% in 1980, 3.0% in 1990, 3.3% in 2000, and 4.3% in 2010, according to the Census Journey-to-Work survey.  The American Community Survey reports a larger fraction of working at home (6.6% exclusively and 9.5% at least one day per week in 2010), and shows a larger increase since 2000 than does the Census. </a:t>
            </a:r>
            <a:endParaRPr lang="en-US" dirty="0" smtClean="0"/>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13</a:t>
            </a:fld>
            <a:endParaRPr lang="en-US" dirty="0"/>
          </a:p>
        </p:txBody>
      </p:sp>
    </p:spTree>
    <p:extLst>
      <p:ext uri="{BB962C8B-B14F-4D97-AF65-F5344CB8AC3E}">
        <p14:creationId xmlns:p14="http://schemas.microsoft.com/office/powerpoint/2010/main" val="58246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14</a:t>
            </a:fld>
            <a:endParaRPr lang="en-US" dirty="0"/>
          </a:p>
        </p:txBody>
      </p:sp>
    </p:spTree>
    <p:extLst>
      <p:ext uri="{BB962C8B-B14F-4D97-AF65-F5344CB8AC3E}">
        <p14:creationId xmlns:p14="http://schemas.microsoft.com/office/powerpoint/2010/main" val="1314962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15</a:t>
            </a:fld>
            <a:endParaRPr lang="en-US" dirty="0"/>
          </a:p>
        </p:txBody>
      </p:sp>
    </p:spTree>
    <p:extLst>
      <p:ext uri="{BB962C8B-B14F-4D97-AF65-F5344CB8AC3E}">
        <p14:creationId xmlns:p14="http://schemas.microsoft.com/office/powerpoint/2010/main" val="120268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16</a:t>
            </a:fld>
            <a:endParaRPr lang="en-US" dirty="0"/>
          </a:p>
        </p:txBody>
      </p:sp>
    </p:spTree>
    <p:extLst>
      <p:ext uri="{BB962C8B-B14F-4D97-AF65-F5344CB8AC3E}">
        <p14:creationId xmlns:p14="http://schemas.microsoft.com/office/powerpoint/2010/main" val="201198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Clarification: we use the term “automobile” throughout this presentation to refer to both passenger cars</a:t>
            </a:r>
            <a:r>
              <a:rPr lang="en-US" baseline="0" dirty="0" smtClean="0"/>
              <a:t> and light-duty trucks used as passenger vehicles, which includes SUVs, vans, and many pickup trucks.  (The usual more technical terminology for this class is “light-duty vehicles,” abbreviated LDV in the legend for this figure.) </a:t>
            </a:r>
          </a:p>
          <a:p>
            <a:endParaRPr lang="en-US" baseline="0" dirty="0" smtClean="0"/>
          </a:p>
          <a:p>
            <a:r>
              <a:rPr lang="en-US" baseline="0" dirty="0" smtClean="0"/>
              <a:t>While growth in automobile use has been slowing down for several decades, it kept pace with that in the U.S. economy (as measured by real GDP) until sometime during the mid-1990s.  Up to that point, every surge in GDP growth was accompanied by a corresponding surge in vehicle use, but the surge in GDP growth from 1994-2006 was not.  Since the mid-1990s, GDP has grown more rapidly than auto use, even during the prolonged recent recession, when real GDP declined for 5 out of the 6 quarters from the beginning of 2008 through mid-2009.  While GDP growth resumed in 2009, automobile use still remains at about its 2005-07 level. </a:t>
            </a:r>
          </a:p>
          <a:p>
            <a:endParaRPr lang="en-US" baseline="0" dirty="0" smtClean="0"/>
          </a:p>
          <a:p>
            <a:r>
              <a:rPr lang="en-US" baseline="0" dirty="0" smtClean="0"/>
              <a:t>Total (monthly) motor vehicle use – which is dominated by automobiles – peaked in August 2007, while measured on a per Capita basis, vehicle use peaked considerably earlier, during July 2004.  At its July 2004 peak, per Capita vehicle use was just over 900 miles per month, while by July 2012 it had declined to about 820 miles per month, or by about 9%. </a:t>
            </a:r>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3</a:t>
            </a:fld>
            <a:endParaRPr lang="en-US" dirty="0"/>
          </a:p>
        </p:txBody>
      </p:sp>
    </p:spTree>
    <p:extLst>
      <p:ext uri="{BB962C8B-B14F-4D97-AF65-F5344CB8AC3E}">
        <p14:creationId xmlns:p14="http://schemas.microsoft.com/office/powerpoint/2010/main" val="83583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3 of the 6 recessions since 1970, total VMT</a:t>
            </a:r>
            <a:r>
              <a:rPr lang="en-US" baseline="0" dirty="0" smtClean="0"/>
              <a:t> never dipped significantly below its pre-recession level, and in 2 of the remaining 3 it recovered to its pre-recession level within 18 months, despite the fact that these two recessions were associated with major increases in petroleum prices.  In contrast, VMT began to decline well before the onset of the 2008-09 recession, and still remains well below its pre-recession peak 7 years later.  On a per Capita basis, automobile use is now at approximately the same level as in 1998 and 1999. </a:t>
            </a:r>
          </a:p>
          <a:p>
            <a:endParaRPr lang="en-US" baseline="0" dirty="0" smtClean="0"/>
          </a:p>
          <a:p>
            <a:r>
              <a:rPr lang="en-US" baseline="0" dirty="0" smtClean="0"/>
              <a:t>This raises the question of whether the prolonged post-War boom in automobile use has ended, or whether it will resume once the economy resumes growing on a sustained basis.  Although we can’t be completely sure of the answer to this question, we believe that it is premature to conclude that growth in automobile use has ended, when for a substantial number of Americans, the economic hardships brought on by the recent recession remain.  If growth in automobile use resumes, however, its pace is likely to continue to slow, as it had already been doing for decades before the advent of the 2008 recession. </a:t>
            </a:r>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4</a:t>
            </a:fld>
            <a:endParaRPr lang="en-US" dirty="0"/>
          </a:p>
        </p:txBody>
      </p:sp>
    </p:spTree>
    <p:extLst>
      <p:ext uri="{BB962C8B-B14F-4D97-AF65-F5344CB8AC3E}">
        <p14:creationId xmlns:p14="http://schemas.microsoft.com/office/powerpoint/2010/main" val="365966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recent decline in driving has been concentrated among teens, which isn’t new, and especially young adults, which is.  It has</a:t>
            </a:r>
            <a:r>
              <a:rPr lang="en-US" baseline="0" dirty="0" smtClean="0"/>
              <a:t> been m</a:t>
            </a:r>
            <a:r>
              <a:rPr lang="en-US" dirty="0" smtClean="0"/>
              <a:t>uch larger and more widespread among men than women; driving by men declined in every age group except those 65 or older, where it increased slightly. </a:t>
            </a:r>
          </a:p>
          <a:p>
            <a:endParaRPr lang="en-US" dirty="0" smtClean="0"/>
          </a:p>
          <a:p>
            <a:r>
              <a:rPr lang="en-US" dirty="0" smtClean="0"/>
              <a:t>The largest declines have occurred in social and recreational travel, driving for family and personal business, and commuting to work.  Except for commuting to work, trip lengths declined slightly between 2001 and 2009, but more of the decline in total driving was due to less frequent trips</a:t>
            </a:r>
            <a:r>
              <a:rPr lang="en-US" baseline="0" dirty="0" smtClean="0"/>
              <a:t> than to shorter trip lengths. </a:t>
            </a:r>
            <a:endParaRPr lang="en-US" dirty="0" smtClean="0"/>
          </a:p>
          <a:p>
            <a:endParaRPr lang="en-US" dirty="0" smtClean="0"/>
          </a:p>
          <a:p>
            <a:r>
              <a:rPr lang="en-US" dirty="0" smtClean="0"/>
              <a:t>FHWA data show that most (about 85%) of the decline in driving has occurred </a:t>
            </a:r>
            <a:r>
              <a:rPr lang="en-US" b="1" i="1" dirty="0" smtClean="0"/>
              <a:t>outside</a:t>
            </a:r>
            <a:r>
              <a:rPr lang="en-US" dirty="0" smtClean="0"/>
              <a:t> urbanized areas (that is, in rural and very low-density exurban areas);</a:t>
            </a:r>
            <a:r>
              <a:rPr lang="en-US" baseline="0" dirty="0" smtClean="0"/>
              <a:t> however, some of this may be due to the expansion of urbanized areas and the resulting reclassification of some formerly rural territory as urbanized. </a:t>
            </a:r>
            <a:endParaRPr lang="en-US" dirty="0" smtClean="0"/>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5</a:t>
            </a:fld>
            <a:endParaRPr lang="en-US" dirty="0"/>
          </a:p>
        </p:txBody>
      </p:sp>
    </p:spTree>
    <p:extLst>
      <p:ext uri="{BB962C8B-B14F-4D97-AF65-F5344CB8AC3E}">
        <p14:creationId xmlns:p14="http://schemas.microsoft.com/office/powerpoint/2010/main" val="374987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women, driving</a:t>
            </a:r>
            <a:r>
              <a:rPr lang="en-US" baseline="0" dirty="0" smtClean="0"/>
              <a:t> has declined in the past decade only among young adults (those aged 20-34 years) and teenagers, and the decline in driving among teenage girls actually started in the 1990s.  Driving continued to increase between 2001 and 2009 among women 35 and older. </a:t>
            </a:r>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6</a:t>
            </a:fld>
            <a:endParaRPr lang="en-US" dirty="0"/>
          </a:p>
        </p:txBody>
      </p:sp>
    </p:spTree>
    <p:extLst>
      <p:ext uri="{BB962C8B-B14F-4D97-AF65-F5344CB8AC3E}">
        <p14:creationId xmlns:p14="http://schemas.microsoft.com/office/powerpoint/2010/main" val="375292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7</a:t>
            </a:fld>
            <a:endParaRPr lang="en-US" dirty="0"/>
          </a:p>
        </p:txBody>
      </p:sp>
    </p:spTree>
    <p:extLst>
      <p:ext uri="{BB962C8B-B14F-4D97-AF65-F5344CB8AC3E}">
        <p14:creationId xmlns:p14="http://schemas.microsoft.com/office/powerpoint/2010/main" val="348139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8</a:t>
            </a:fld>
            <a:endParaRPr lang="en-US" dirty="0"/>
          </a:p>
        </p:txBody>
      </p:sp>
    </p:spTree>
    <p:extLst>
      <p:ext uri="{BB962C8B-B14F-4D97-AF65-F5344CB8AC3E}">
        <p14:creationId xmlns:p14="http://schemas.microsoft.com/office/powerpoint/2010/main" val="304857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9</a:t>
            </a:fld>
            <a:endParaRPr lang="en-US" dirty="0"/>
          </a:p>
        </p:txBody>
      </p:sp>
    </p:spTree>
    <p:extLst>
      <p:ext uri="{BB962C8B-B14F-4D97-AF65-F5344CB8AC3E}">
        <p14:creationId xmlns:p14="http://schemas.microsoft.com/office/powerpoint/2010/main" val="66305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10</a:t>
            </a:fld>
            <a:endParaRPr lang="en-US" dirty="0"/>
          </a:p>
        </p:txBody>
      </p:sp>
    </p:spTree>
    <p:extLst>
      <p:ext uri="{BB962C8B-B14F-4D97-AF65-F5344CB8AC3E}">
        <p14:creationId xmlns:p14="http://schemas.microsoft.com/office/powerpoint/2010/main" val="107411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57809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82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3659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093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716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457200" y="16002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84029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251459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2"/>
          <p:cNvSpPr>
            <a:spLocks noGrp="1"/>
          </p:cNvSpPr>
          <p:nvPr>
            <p:ph idx="10"/>
          </p:nvPr>
        </p:nvSpPr>
        <p:spPr>
          <a:xfrm>
            <a:off x="4724400" y="1600201"/>
            <a:ext cx="3962400" cy="2286000"/>
          </a:xfrm>
        </p:spPr>
        <p:txBody>
          <a:bodyPr/>
          <a:lstStyle>
            <a:lvl1pPr>
              <a:buNone/>
              <a:defRPr/>
            </a:lvl1pPr>
          </a:lstStyle>
          <a:p>
            <a:pPr lvl="0"/>
            <a:endParaRPr lang="en-US" dirty="0"/>
          </a:p>
        </p:txBody>
      </p:sp>
      <p:sp>
        <p:nvSpPr>
          <p:cNvPr id="6" name="Content Placeholder 2"/>
          <p:cNvSpPr>
            <a:spLocks noGrp="1"/>
          </p:cNvSpPr>
          <p:nvPr>
            <p:ph idx="11"/>
          </p:nvPr>
        </p:nvSpPr>
        <p:spPr>
          <a:xfrm>
            <a:off x="457200" y="4114801"/>
            <a:ext cx="8229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9525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63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146463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4394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165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04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24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28849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4" name="Group 3" descr="Volpe with DOT logo" title="Volpe"/>
          <p:cNvGrpSpPr/>
          <p:nvPr userDrawn="1"/>
        </p:nvGrpSpPr>
        <p:grpSpPr>
          <a:xfrm>
            <a:off x="-76200" y="6151785"/>
            <a:ext cx="9296400" cy="1052702"/>
            <a:chOff x="-76200" y="6151785"/>
            <a:chExt cx="9296400" cy="1052702"/>
          </a:xfrm>
        </p:grpSpPr>
        <p:pic>
          <p:nvPicPr>
            <p:cNvPr id="7" name="Picture 6" descr="Volpe with DOT logo" title="Volpe"/>
            <p:cNvPicPr>
              <a:picLocks noChangeAspect="1"/>
            </p:cNvPicPr>
            <p:nvPr userDrawn="1"/>
          </p:nvPicPr>
          <p:blipFill>
            <a:blip r:embed="rId15">
              <a:duotone>
                <a:schemeClr val="accent3">
                  <a:shade val="45000"/>
                  <a:satMod val="135000"/>
                </a:schemeClr>
                <a:prstClr val="white"/>
              </a:duotone>
              <a:alphaModFix amt="50000"/>
            </a:blip>
            <a:stretch>
              <a:fillRect/>
            </a:stretch>
          </p:blipFill>
          <p:spPr>
            <a:xfrm>
              <a:off x="-76200" y="6151785"/>
              <a:ext cx="9296400" cy="1052702"/>
            </a:xfrm>
            <a:prstGeom prst="rect">
              <a:avLst/>
            </a:prstGeom>
          </p:spPr>
        </p:pic>
        <p:pic>
          <p:nvPicPr>
            <p:cNvPr id="9" name="Picture 8" descr="DotPptColorBlue.gif"/>
            <p:cNvPicPr>
              <a:picLocks noChangeAspect="1"/>
            </p:cNvPicPr>
            <p:nvPr userDrawn="1"/>
          </p:nvPicPr>
          <p:blipFill>
            <a:blip r:embed="rId16"/>
            <a:stretch>
              <a:fillRect/>
            </a:stretch>
          </p:blipFill>
          <p:spPr>
            <a:xfrm>
              <a:off x="7315201" y="6400801"/>
              <a:ext cx="1123951" cy="294572"/>
            </a:xfrm>
            <a:prstGeom prst="rect">
              <a:avLst/>
            </a:prstGeom>
          </p:spPr>
        </p:pic>
      </p:grpSp>
      <p:sp>
        <p:nvSpPr>
          <p:cNvPr id="5" name="TextBox 4"/>
          <p:cNvSpPr txBox="1"/>
          <p:nvPr userDrawn="1"/>
        </p:nvSpPr>
        <p:spPr>
          <a:xfrm>
            <a:off x="8534400" y="6378810"/>
            <a:ext cx="457200" cy="338554"/>
          </a:xfrm>
          <a:prstGeom prst="rect">
            <a:avLst/>
          </a:prstGeom>
          <a:noFill/>
        </p:spPr>
        <p:txBody>
          <a:bodyPr wrap="square" rtlCol="0">
            <a:spAutoFit/>
          </a:bodyPr>
          <a:lstStyle/>
          <a:p>
            <a:fld id="{B91C7BA6-543E-4982-BACB-38F0AA2CC06A}" type="slidenum">
              <a:rPr lang="en-US" sz="1600" smtClean="0">
                <a:solidFill>
                  <a:schemeClr val="bg1">
                    <a:lumMod val="50000"/>
                  </a:schemeClr>
                </a:solidFill>
              </a:rPr>
              <a:t>‹#›</a:t>
            </a:fld>
            <a:endParaRPr lang="en-US" sz="1600" dirty="0">
              <a:solidFill>
                <a:schemeClr val="bg1">
                  <a:lumMod val="50000"/>
                </a:schemeClr>
              </a:solidFill>
            </a:endParaRPr>
          </a:p>
        </p:txBody>
      </p:sp>
    </p:spTree>
    <p:extLst>
      <p:ext uri="{BB962C8B-B14F-4D97-AF65-F5344CB8AC3E}">
        <p14:creationId xmlns:p14="http://schemas.microsoft.com/office/powerpoint/2010/main" val="100658049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p:titleStyle>
    <p:body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hwa.dot.gov/policyinformation/statistics.cfm" TargetMode="External"/><Relationship Id="rId2" Type="http://schemas.openxmlformats.org/officeDocument/2006/relationships/hyperlink" Target="http://www.bea.gov/iTable/iTable.cfm?ReqID=9&amp;step=1" TargetMode="External"/><Relationship Id="rId1" Type="http://schemas.openxmlformats.org/officeDocument/2006/relationships/slideLayout" Target="../slideLayouts/slideLayout2.xml"/><Relationship Id="rId6" Type="http://schemas.openxmlformats.org/officeDocument/2006/relationships/hyperlink" Target="http://nhts.ornl.gov/2009/pub/stt.pdf" TargetMode="External"/><Relationship Id="rId5" Type="http://schemas.openxmlformats.org/officeDocument/2006/relationships/hyperlink" Target="http://www.fhwa.dot.gov/policyinformation/travel_monitoring/tvt.cfm" TargetMode="External"/><Relationship Id="rId4" Type="http://schemas.openxmlformats.org/officeDocument/2006/relationships/hyperlink" Target="http://www.nber.org/cycles/US_Business_Cycle_Expansions_and_Contractions_2012042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nhts.ornl.gov/tables09/Login.aspx?ReturnUrl=/tables09/ae/TableDesigner.aspx" TargetMode="External"/><Relationship Id="rId2" Type="http://schemas.openxmlformats.org/officeDocument/2006/relationships/hyperlink" Target="http://www.bls.gov/data" TargetMode="External"/><Relationship Id="rId1" Type="http://schemas.openxmlformats.org/officeDocument/2006/relationships/slideLayout" Target="../slideLayouts/slideLayout2.xml"/><Relationship Id="rId4" Type="http://schemas.openxmlformats.org/officeDocument/2006/relationships/hyperlink" Target="http://www.census.gov/hhes/www/income/data/historical/inequality/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28600" y="457200"/>
            <a:ext cx="8686800" cy="2462213"/>
          </a:xfrm>
          <a:prstGeom prst="rect">
            <a:avLst/>
          </a:prstGeom>
          <a:noFill/>
        </p:spPr>
        <p:txBody>
          <a:bodyPr wrap="square" rtlCol="0">
            <a:spAutoFit/>
          </a:bodyPr>
          <a:lstStyle/>
          <a:p>
            <a:pPr algn="ctr"/>
            <a:r>
              <a:rPr lang="en-US" sz="4400" b="1" spc="-150" dirty="0" smtClean="0">
                <a:solidFill>
                  <a:schemeClr val="accent1">
                    <a:lumMod val="75000"/>
                  </a:schemeClr>
                </a:solidFill>
                <a:latin typeface="Gill Sans MT" pitchFamily="34" charset="0"/>
                <a:ea typeface="Arial Unicode MS" pitchFamily="34" charset="-128"/>
                <a:cs typeface="Arial"/>
              </a:rPr>
              <a:t>Driven to </a:t>
            </a:r>
            <a:r>
              <a:rPr lang="en-US" sz="4400" b="1" spc="-150" dirty="0" smtClean="0">
                <a:solidFill>
                  <a:schemeClr val="accent1">
                    <a:lumMod val="75000"/>
                  </a:schemeClr>
                </a:solidFill>
                <a:latin typeface="Gill Sans MT" pitchFamily="34" charset="0"/>
                <a:ea typeface="Arial Unicode MS" pitchFamily="34" charset="-128"/>
                <a:cs typeface="Arial"/>
              </a:rPr>
              <a:t>Extremes</a:t>
            </a:r>
          </a:p>
          <a:p>
            <a:pPr algn="ctr"/>
            <a:r>
              <a:rPr lang="en-US" sz="3600" b="1" dirty="0" smtClean="0">
                <a:solidFill>
                  <a:schemeClr val="accent3">
                    <a:lumMod val="75000"/>
                  </a:schemeClr>
                </a:solidFill>
              </a:rPr>
              <a:t>Has </a:t>
            </a:r>
            <a:r>
              <a:rPr lang="en-US" sz="3600" b="1" dirty="0">
                <a:solidFill>
                  <a:schemeClr val="accent3">
                    <a:lumMod val="75000"/>
                  </a:schemeClr>
                </a:solidFill>
              </a:rPr>
              <a:t>Growth in Automobile Use Ended?</a:t>
            </a:r>
          </a:p>
          <a:p>
            <a:pPr algn="ctr"/>
            <a:endParaRPr lang="en-US" sz="5000" b="1" spc="-150" dirty="0" smtClean="0">
              <a:solidFill>
                <a:schemeClr val="accent1">
                  <a:lumMod val="75000"/>
                </a:schemeClr>
              </a:solidFill>
              <a:latin typeface="Gill Sans MT" pitchFamily="34" charset="0"/>
              <a:ea typeface="Arial Unicode MS" pitchFamily="34" charset="-128"/>
              <a:cs typeface="Arial"/>
            </a:endParaRPr>
          </a:p>
          <a:p>
            <a:pPr algn="ctr"/>
            <a:endParaRPr lang="en-US" sz="2400" spc="-150" dirty="0">
              <a:solidFill>
                <a:schemeClr val="accent3">
                  <a:lumMod val="75000"/>
                </a:schemeClr>
              </a:solidFill>
              <a:latin typeface="Arial"/>
              <a:ea typeface="Arial Unicode MS" pitchFamily="34" charset="-128"/>
              <a:cs typeface="Arial"/>
            </a:endParaRPr>
          </a:p>
        </p:txBody>
      </p:sp>
      <p:sp>
        <p:nvSpPr>
          <p:cNvPr id="4" name="TextBox 3"/>
          <p:cNvSpPr txBox="1"/>
          <p:nvPr/>
        </p:nvSpPr>
        <p:spPr>
          <a:xfrm>
            <a:off x="3273156" y="1905000"/>
            <a:ext cx="2362201" cy="400110"/>
          </a:xfrm>
          <a:prstGeom prst="rect">
            <a:avLst/>
          </a:prstGeom>
          <a:noFill/>
        </p:spPr>
        <p:txBody>
          <a:bodyPr wrap="square" rtlCol="0">
            <a:spAutoFit/>
          </a:bodyPr>
          <a:lstStyle/>
          <a:p>
            <a:pPr algn="ctr"/>
            <a:r>
              <a:rPr lang="en-US" sz="2000" b="1" i="1" dirty="0" smtClean="0">
                <a:solidFill>
                  <a:schemeClr val="accent3">
                    <a:lumMod val="75000"/>
                  </a:schemeClr>
                </a:solidFill>
              </a:rPr>
              <a:t>May 23, 2013</a:t>
            </a:r>
            <a:r>
              <a:rPr lang="en-US" sz="2000" b="1" i="1" dirty="0" smtClean="0">
                <a:solidFill>
                  <a:schemeClr val="accent3">
                    <a:lumMod val="75000"/>
                  </a:schemeClr>
                </a:solidFill>
              </a:rPr>
              <a:t> </a:t>
            </a:r>
            <a:endParaRPr lang="en-US" sz="2000" b="1" i="1" dirty="0">
              <a:solidFill>
                <a:schemeClr val="accent3">
                  <a:lumMod val="75000"/>
                </a:schemeClr>
              </a:solidFill>
            </a:endParaRPr>
          </a:p>
        </p:txBody>
      </p:sp>
      <p:sp>
        <p:nvSpPr>
          <p:cNvPr id="19" name="TextBox 18"/>
          <p:cNvSpPr txBox="1"/>
          <p:nvPr/>
        </p:nvSpPr>
        <p:spPr>
          <a:xfrm>
            <a:off x="1524002" y="5959674"/>
            <a:ext cx="3505199" cy="307777"/>
          </a:xfrm>
          <a:prstGeom prst="rect">
            <a:avLst/>
          </a:prstGeom>
          <a:noFill/>
        </p:spPr>
        <p:txBody>
          <a:bodyPr wrap="square" rtlCol="0">
            <a:spAutoFit/>
          </a:bodyPr>
          <a:lstStyle/>
          <a:p>
            <a:pPr algn="r"/>
            <a:r>
              <a:rPr lang="en-US" sz="1400" dirty="0" smtClean="0">
                <a:solidFill>
                  <a:schemeClr val="accent3">
                    <a:lumMod val="75000"/>
                  </a:schemeClr>
                </a:solidFill>
                <a:latin typeface="Calibri"/>
                <a:ea typeface="Arial Unicode MS" pitchFamily="34" charset="-128"/>
                <a:cs typeface="Calibri"/>
              </a:rPr>
              <a:t>The </a:t>
            </a:r>
            <a:r>
              <a:rPr lang="en-US" sz="1400" dirty="0">
                <a:solidFill>
                  <a:schemeClr val="accent3">
                    <a:lumMod val="75000"/>
                  </a:schemeClr>
                </a:solidFill>
                <a:latin typeface="Calibri"/>
                <a:ea typeface="Arial Unicode MS" pitchFamily="34" charset="-128"/>
                <a:cs typeface="Calibri"/>
              </a:rPr>
              <a:t>National Transportation Systems </a:t>
            </a:r>
            <a:r>
              <a:rPr lang="en-US" sz="1400" dirty="0" smtClean="0">
                <a:solidFill>
                  <a:schemeClr val="accent3">
                    <a:lumMod val="75000"/>
                  </a:schemeClr>
                </a:solidFill>
                <a:latin typeface="Calibri"/>
                <a:ea typeface="Arial Unicode MS" pitchFamily="34" charset="-128"/>
                <a:cs typeface="Calibri"/>
              </a:rPr>
              <a:t>Center</a:t>
            </a:r>
            <a:endParaRPr lang="en-US" sz="1400" dirty="0">
              <a:latin typeface="Calibri"/>
              <a:cs typeface="Calibri"/>
            </a:endParaRPr>
          </a:p>
        </p:txBody>
      </p:sp>
      <p:sp>
        <p:nvSpPr>
          <p:cNvPr id="20" name="TextBox 19"/>
          <p:cNvSpPr txBox="1"/>
          <p:nvPr/>
        </p:nvSpPr>
        <p:spPr>
          <a:xfrm>
            <a:off x="592932" y="6285048"/>
            <a:ext cx="4436269" cy="307777"/>
          </a:xfrm>
          <a:prstGeom prst="rect">
            <a:avLst/>
          </a:prstGeom>
          <a:noFill/>
        </p:spPr>
        <p:txBody>
          <a:bodyPr wrap="square" rtlCol="0">
            <a:spAutoFit/>
          </a:bodyPr>
          <a:lstStyle/>
          <a:p>
            <a:pPr algn="r"/>
            <a:r>
              <a:rPr lang="en-US" sz="1400" b="1" i="1" dirty="0" smtClean="0">
                <a:solidFill>
                  <a:schemeClr val="accent3">
                    <a:lumMod val="75000"/>
                  </a:schemeClr>
                </a:solidFill>
                <a:latin typeface="Calibri"/>
                <a:cs typeface="Calibri"/>
              </a:rPr>
              <a:t>Advancing transportation innovation for the public good</a:t>
            </a:r>
            <a:endParaRPr lang="en-US" sz="1400" b="1" i="1" dirty="0">
              <a:solidFill>
                <a:schemeClr val="accent3">
                  <a:lumMod val="75000"/>
                </a:schemeClr>
              </a:solidFill>
              <a:latin typeface="Calibri"/>
              <a:cs typeface="Calibri"/>
            </a:endParaRPr>
          </a:p>
        </p:txBody>
      </p:sp>
      <p:pic>
        <p:nvPicPr>
          <p:cNvPr id="17" name="Picture 16" descr="Volpe" title="Volpe"/>
          <p:cNvPicPr>
            <a:picLocks noChangeAspect="1"/>
          </p:cNvPicPr>
          <p:nvPr/>
        </p:nvPicPr>
        <p:blipFill>
          <a:blip r:embed="rId3"/>
          <a:stretch>
            <a:fillRect/>
          </a:stretch>
        </p:blipFill>
        <p:spPr>
          <a:xfrm>
            <a:off x="492837" y="5867400"/>
            <a:ext cx="1183564" cy="420624"/>
          </a:xfrm>
          <a:prstGeom prst="rect">
            <a:avLst/>
          </a:prstGeom>
        </p:spPr>
      </p:pic>
      <p:pic>
        <p:nvPicPr>
          <p:cNvPr id="18" name="Picture 17" descr="DOT logo" title="DOT Logo"/>
          <p:cNvPicPr>
            <a:picLocks noChangeAspect="1"/>
          </p:cNvPicPr>
          <p:nvPr/>
        </p:nvPicPr>
        <p:blipFill>
          <a:blip r:embed="rId4"/>
          <a:stretch>
            <a:fillRect/>
          </a:stretch>
        </p:blipFill>
        <p:spPr>
          <a:xfrm>
            <a:off x="5334000" y="5983224"/>
            <a:ext cx="301357" cy="299866"/>
          </a:xfrm>
          <a:prstGeom prst="rect">
            <a:avLst/>
          </a:prstGeom>
        </p:spPr>
      </p:pic>
      <p:sp>
        <p:nvSpPr>
          <p:cNvPr id="21" name="TextBox 20"/>
          <p:cNvSpPr txBox="1"/>
          <p:nvPr/>
        </p:nvSpPr>
        <p:spPr>
          <a:xfrm>
            <a:off x="5638802" y="5931850"/>
            <a:ext cx="3070071" cy="584775"/>
          </a:xfrm>
          <a:prstGeom prst="rect">
            <a:avLst/>
          </a:prstGeom>
          <a:noFill/>
        </p:spPr>
        <p:txBody>
          <a:bodyPr wrap="none" rtlCol="0">
            <a:spAutoFit/>
          </a:bodyPr>
          <a:lstStyle/>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U.S. Department of Transportation</a:t>
            </a:r>
          </a:p>
          <a:p>
            <a:pPr>
              <a:spcAft>
                <a:spcPts val="300"/>
              </a:spcAft>
            </a:pPr>
            <a:r>
              <a:rPr lang="en-US" sz="900" b="1" dirty="0" smtClean="0">
                <a:solidFill>
                  <a:schemeClr val="tx1">
                    <a:lumMod val="50000"/>
                    <a:lumOff val="50000"/>
                  </a:schemeClr>
                </a:solidFill>
                <a:latin typeface="Arial" pitchFamily="34" charset="0"/>
                <a:ea typeface="Verdana" pitchFamily="34" charset="0"/>
                <a:cs typeface="Arial" pitchFamily="34" charset="0"/>
              </a:rPr>
              <a:t>Research and Innovative Technology Administration</a:t>
            </a:r>
          </a:p>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John A. Volpe National Transportation Systems Center</a:t>
            </a:r>
            <a:endParaRPr lang="en-US" sz="900" dirty="0">
              <a:solidFill>
                <a:schemeClr val="tx1">
                  <a:lumMod val="50000"/>
                  <a:lumOff val="50000"/>
                </a:schemeClr>
              </a:solidFill>
              <a:latin typeface="Arial" pitchFamily="34" charset="0"/>
              <a:ea typeface="Verdana" pitchFamily="34" charset="0"/>
              <a:cs typeface="Arial" pitchFamily="34" charset="0"/>
            </a:endParaRPr>
          </a:p>
        </p:txBody>
      </p:sp>
      <p:pic>
        <p:nvPicPr>
          <p:cNvPr id="13" name="Picture 12" descr="This is a collage of pictures of transportation and Volpe staff engaged in project activities. This collage conveys that Volpe works across all modes of transportation and does innovative and exciting work." title="Collage of pictures"/>
          <p:cNvPicPr>
            <a:picLocks noChangeAspect="1"/>
          </p:cNvPicPr>
          <p:nvPr/>
        </p:nvPicPr>
        <p:blipFill>
          <a:blip r:embed="rId5"/>
          <a:stretch>
            <a:fillRect/>
          </a:stretch>
        </p:blipFill>
        <p:spPr>
          <a:xfrm>
            <a:off x="457200" y="2480553"/>
            <a:ext cx="8534400" cy="3234448"/>
          </a:xfrm>
          <a:prstGeom prst="rect">
            <a:avLst/>
          </a:prstGeom>
        </p:spPr>
      </p:pic>
    </p:spTree>
    <p:extLst>
      <p:ext uri="{BB962C8B-B14F-4D97-AF65-F5344CB8AC3E}">
        <p14:creationId xmlns:p14="http://schemas.microsoft.com/office/powerpoint/2010/main" val="77873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t>Story is Similar – but a Little Less Clear – among Women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109501517"/>
              </p:ext>
            </p:extLst>
          </p:nvPr>
        </p:nvGraphicFramePr>
        <p:xfrm>
          <a:off x="685800" y="1143000"/>
          <a:ext cx="7543799"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107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…but Even the Employed are Driving Less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59905534"/>
              </p:ext>
            </p:extLst>
          </p:nvPr>
        </p:nvGraphicFramePr>
        <p:xfrm>
          <a:off x="685800" y="838200"/>
          <a:ext cx="7772400" cy="5653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389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a:t>Income Losses Have Been Largest where they Affect </a:t>
            </a:r>
            <a:r>
              <a:rPr lang="en-US" dirty="0" smtClean="0"/>
              <a:t>Driving the Most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22364318"/>
              </p:ext>
            </p:extLst>
          </p:nvPr>
        </p:nvGraphicFramePr>
        <p:xfrm>
          <a:off x="304800" y="1447800"/>
          <a:ext cx="8524876" cy="486727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H="1">
            <a:off x="2057401" y="3932230"/>
            <a:ext cx="177786" cy="122230"/>
          </a:xfrm>
          <a:prstGeom prst="straightConnector1">
            <a:avLst/>
          </a:prstGeom>
          <a:ln w="38100">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3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Some Popular Explanations</a:t>
            </a:r>
            <a:endParaRPr lang="en-US" dirty="0"/>
          </a:p>
        </p:txBody>
      </p:sp>
      <p:sp>
        <p:nvSpPr>
          <p:cNvPr id="3" name="Content Placeholder 2"/>
          <p:cNvSpPr>
            <a:spLocks noGrp="1"/>
          </p:cNvSpPr>
          <p:nvPr>
            <p:ph sz="quarter" idx="10"/>
          </p:nvPr>
        </p:nvSpPr>
        <p:spPr>
          <a:xfrm>
            <a:off x="457200" y="1066800"/>
            <a:ext cx="8229600" cy="5181600"/>
          </a:xfrm>
        </p:spPr>
        <p:txBody>
          <a:bodyPr>
            <a:normAutofit lnSpcReduction="10000"/>
          </a:bodyPr>
          <a:lstStyle/>
          <a:p>
            <a:r>
              <a:rPr lang="en-US" dirty="0"/>
              <a:t>New Travel Choices</a:t>
            </a:r>
          </a:p>
          <a:p>
            <a:pPr lvl="1"/>
            <a:r>
              <a:rPr lang="en-US" dirty="0" smtClean="0"/>
              <a:t>Even </a:t>
            </a:r>
            <a:r>
              <a:rPr lang="en-US" dirty="0"/>
              <a:t>if </a:t>
            </a:r>
            <a:r>
              <a:rPr lang="en-US" i="1" dirty="0"/>
              <a:t>all</a:t>
            </a:r>
            <a:r>
              <a:rPr lang="en-US" dirty="0"/>
              <a:t> new transit trips since automobile use peaked </a:t>
            </a:r>
            <a:r>
              <a:rPr lang="en-US" dirty="0" smtClean="0"/>
              <a:t>were </a:t>
            </a:r>
            <a:r>
              <a:rPr lang="en-US" dirty="0"/>
              <a:t>formerly made by </a:t>
            </a:r>
            <a:r>
              <a:rPr lang="en-US" dirty="0" smtClean="0"/>
              <a:t>car, increase </a:t>
            </a:r>
            <a:r>
              <a:rPr lang="en-US" dirty="0"/>
              <a:t>in transit </a:t>
            </a:r>
            <a:r>
              <a:rPr lang="en-US" dirty="0" smtClean="0"/>
              <a:t>use accounts </a:t>
            </a:r>
            <a:r>
              <a:rPr lang="en-US" dirty="0"/>
              <a:t>for </a:t>
            </a:r>
            <a:r>
              <a:rPr lang="en-US" dirty="0" smtClean="0"/>
              <a:t>only about 1</a:t>
            </a:r>
            <a:r>
              <a:rPr lang="en-US" dirty="0"/>
              <a:t>% of decline in automobile </a:t>
            </a:r>
            <a:r>
              <a:rPr lang="en-US" dirty="0" smtClean="0"/>
              <a:t>travel</a:t>
            </a:r>
          </a:p>
          <a:p>
            <a:pPr lvl="1"/>
            <a:r>
              <a:rPr lang="en-US" dirty="0" smtClean="0"/>
              <a:t>Data aren’t ideal, but increases in bicycle and walk trips appear to account for only another few percent of decline in driving since its peak</a:t>
            </a:r>
            <a:endParaRPr lang="en-US" dirty="0"/>
          </a:p>
          <a:p>
            <a:r>
              <a:rPr lang="en-US" dirty="0"/>
              <a:t>Rise of Internet shopping</a:t>
            </a:r>
          </a:p>
          <a:p>
            <a:pPr lvl="1"/>
            <a:r>
              <a:rPr lang="en-US" dirty="0"/>
              <a:t>Households </a:t>
            </a:r>
            <a:r>
              <a:rPr lang="en-US" dirty="0" smtClean="0"/>
              <a:t>averaged only 3 on-line purchases per month in 2009 (vs. 40 </a:t>
            </a:r>
            <a:r>
              <a:rPr lang="en-US" dirty="0"/>
              <a:t>shopping trips by </a:t>
            </a:r>
            <a:r>
              <a:rPr lang="en-US" dirty="0" smtClean="0"/>
              <a:t>car), and 80</a:t>
            </a:r>
            <a:r>
              <a:rPr lang="en-US" dirty="0"/>
              <a:t>% </a:t>
            </a:r>
            <a:r>
              <a:rPr lang="en-US" dirty="0" smtClean="0"/>
              <a:t>required added </a:t>
            </a:r>
            <a:r>
              <a:rPr lang="en-US" dirty="0"/>
              <a:t>truck </a:t>
            </a:r>
            <a:r>
              <a:rPr lang="en-US" dirty="0" smtClean="0"/>
              <a:t>travel for </a:t>
            </a:r>
            <a:r>
              <a:rPr lang="en-US" dirty="0"/>
              <a:t>delivery</a:t>
            </a:r>
          </a:p>
          <a:p>
            <a:pPr lvl="1"/>
            <a:r>
              <a:rPr lang="en-US" dirty="0"/>
              <a:t>Shopping trips were the only category of driving to increase in the last decade</a:t>
            </a:r>
          </a:p>
          <a:p>
            <a:pPr lvl="1"/>
            <a:r>
              <a:rPr lang="en-US" dirty="0" smtClean="0"/>
              <a:t>But on-line shopping does appear to be putting competitive pressure on conventional retailing, particularly for certain products, so can’t rule this out</a:t>
            </a:r>
            <a:endParaRPr lang="en-US" dirty="0"/>
          </a:p>
          <a:p>
            <a:r>
              <a:rPr lang="en-US" dirty="0" smtClean="0"/>
              <a:t>Substitution </a:t>
            </a:r>
            <a:r>
              <a:rPr lang="en-US" dirty="0"/>
              <a:t>of teleworking  for commuting</a:t>
            </a:r>
          </a:p>
          <a:p>
            <a:pPr lvl="1"/>
            <a:r>
              <a:rPr lang="en-US" dirty="0" smtClean="0"/>
              <a:t>Census data show that share </a:t>
            </a:r>
            <a:r>
              <a:rPr lang="en-US" dirty="0"/>
              <a:t>of </a:t>
            </a:r>
            <a:r>
              <a:rPr lang="en-US" dirty="0" smtClean="0"/>
              <a:t>employees </a:t>
            </a:r>
            <a:r>
              <a:rPr lang="en-US" dirty="0"/>
              <a:t>who work at home </a:t>
            </a:r>
            <a:r>
              <a:rPr lang="en-US" dirty="0" smtClean="0"/>
              <a:t>only increased from 3.5% in 1970 to 4.3% in 2010, although other sources report more</a:t>
            </a:r>
            <a:endParaRPr lang="en-US" dirty="0"/>
          </a:p>
          <a:p>
            <a:pPr lvl="1"/>
            <a:r>
              <a:rPr lang="en-US" dirty="0" smtClean="0"/>
              <a:t>Annual commute </a:t>
            </a:r>
            <a:r>
              <a:rPr lang="en-US" dirty="0"/>
              <a:t>trips by car has </a:t>
            </a:r>
            <a:r>
              <a:rPr lang="en-US" dirty="0" smtClean="0"/>
              <a:t>averaged about 350 </a:t>
            </a:r>
            <a:r>
              <a:rPr lang="en-US" dirty="0"/>
              <a:t>per worker for </a:t>
            </a:r>
            <a:r>
              <a:rPr lang="en-US" dirty="0" smtClean="0"/>
              <a:t>decades</a:t>
            </a:r>
            <a:endParaRPr lang="en-US" dirty="0"/>
          </a:p>
        </p:txBody>
      </p:sp>
    </p:spTree>
    <p:extLst>
      <p:ext uri="{BB962C8B-B14F-4D97-AF65-F5344CB8AC3E}">
        <p14:creationId xmlns:p14="http://schemas.microsoft.com/office/powerpoint/2010/main" val="240820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It’s too Early to Tell about Other Things</a:t>
            </a:r>
            <a:endParaRPr lang="en-US" dirty="0"/>
          </a:p>
        </p:txBody>
      </p:sp>
      <p:sp>
        <p:nvSpPr>
          <p:cNvPr id="3" name="Content Placeholder 2"/>
          <p:cNvSpPr>
            <a:spLocks noGrp="1"/>
          </p:cNvSpPr>
          <p:nvPr>
            <p:ph sz="quarter" idx="10"/>
          </p:nvPr>
        </p:nvSpPr>
        <p:spPr>
          <a:xfrm>
            <a:off x="457200" y="1066800"/>
            <a:ext cx="8229600" cy="5029200"/>
          </a:xfrm>
        </p:spPr>
        <p:txBody>
          <a:bodyPr>
            <a:normAutofit lnSpcReduction="10000"/>
          </a:bodyPr>
          <a:lstStyle/>
          <a:p>
            <a:r>
              <a:rPr lang="en-US" dirty="0" smtClean="0"/>
              <a:t>Growth in mobile technology use</a:t>
            </a:r>
          </a:p>
          <a:p>
            <a:pPr lvl="1"/>
            <a:r>
              <a:rPr lang="en-US" dirty="0" smtClean="0"/>
              <a:t>Little question that the young use social media </a:t>
            </a:r>
            <a:r>
              <a:rPr lang="en-US" i="1" dirty="0" smtClean="0"/>
              <a:t>a lot </a:t>
            </a:r>
            <a:r>
              <a:rPr lang="en-US" dirty="0" smtClean="0"/>
              <a:t>more, but how much do they substitute for personal contact? </a:t>
            </a:r>
          </a:p>
          <a:p>
            <a:pPr lvl="1"/>
            <a:r>
              <a:rPr lang="en-US" dirty="0" smtClean="0"/>
              <a:t>Other mobile technologies can facilitate use of transit and other non-auto modes, while also reducing auto trip lengths </a:t>
            </a:r>
          </a:p>
          <a:p>
            <a:r>
              <a:rPr lang="en-US" dirty="0" smtClean="0"/>
              <a:t>Resurgence in urban living</a:t>
            </a:r>
          </a:p>
          <a:p>
            <a:pPr lvl="1"/>
            <a:r>
              <a:rPr lang="en-US" dirty="0" smtClean="0"/>
              <a:t>So far, it seems concentrated among higher-income young adults (mostly without children), plus a few of the affluent retired </a:t>
            </a:r>
          </a:p>
          <a:p>
            <a:pPr lvl="1"/>
            <a:r>
              <a:rPr lang="en-US" dirty="0" smtClean="0"/>
              <a:t>Meanwhile, the rest of the population – and increasingly, their jobs – continues to disperse</a:t>
            </a:r>
            <a:endParaRPr lang="en-US" dirty="0"/>
          </a:p>
          <a:p>
            <a:r>
              <a:rPr lang="en-US" dirty="0" smtClean="0"/>
              <a:t>Car sharing as an alternative to ownership </a:t>
            </a:r>
          </a:p>
          <a:p>
            <a:pPr lvl="1"/>
            <a:r>
              <a:rPr lang="en-US" dirty="0" smtClean="0"/>
              <a:t>Data are still scarce, but car sharing and other short-term rental arrangements do appear to be growing rapidly</a:t>
            </a:r>
          </a:p>
          <a:p>
            <a:pPr lvl="1"/>
            <a:r>
              <a:rPr lang="en-US" dirty="0" smtClean="0"/>
              <a:t>It’s not yet clear whether they substitute for car ownership or supplement it, so we can’t yet tell whether they raise or lower </a:t>
            </a:r>
            <a:r>
              <a:rPr lang="en-US" i="1" dirty="0" smtClean="0"/>
              <a:t>total</a:t>
            </a:r>
            <a:r>
              <a:rPr lang="en-US" dirty="0" smtClean="0"/>
              <a:t> auto use</a:t>
            </a:r>
          </a:p>
          <a:p>
            <a:endParaRPr lang="en-US" dirty="0"/>
          </a:p>
        </p:txBody>
      </p:sp>
    </p:spTree>
    <p:extLst>
      <p:ext uri="{BB962C8B-B14F-4D97-AF65-F5344CB8AC3E}">
        <p14:creationId xmlns:p14="http://schemas.microsoft.com/office/powerpoint/2010/main" val="3025109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Will Growth in Driving Resume?</a:t>
            </a:r>
            <a:endParaRPr lang="en-US" dirty="0"/>
          </a:p>
        </p:txBody>
      </p:sp>
      <p:sp>
        <p:nvSpPr>
          <p:cNvPr id="3" name="Content Placeholder 2"/>
          <p:cNvSpPr>
            <a:spLocks noGrp="1"/>
          </p:cNvSpPr>
          <p:nvPr>
            <p:ph sz="quarter" idx="10"/>
          </p:nvPr>
        </p:nvSpPr>
        <p:spPr>
          <a:xfrm>
            <a:off x="457200" y="1143000"/>
            <a:ext cx="8229600" cy="5334000"/>
          </a:xfrm>
        </p:spPr>
        <p:txBody>
          <a:bodyPr>
            <a:normAutofit lnSpcReduction="10000"/>
          </a:bodyPr>
          <a:lstStyle/>
          <a:p>
            <a:r>
              <a:rPr lang="en-US" dirty="0" smtClean="0"/>
              <a:t>A “bounce” in driving is likely once the economy finally recovers fully, but that could take a couple of more years</a:t>
            </a:r>
          </a:p>
          <a:p>
            <a:r>
              <a:rPr lang="en-US" dirty="0" smtClean="0"/>
              <a:t>Even if growth in driving does resume, its pace will continue to slow down over the future – just like before the recession </a:t>
            </a:r>
          </a:p>
          <a:p>
            <a:r>
              <a:rPr lang="en-US" dirty="0" smtClean="0"/>
              <a:t>Most future growth in driving will result from population increases, rather than from increased driving per person</a:t>
            </a:r>
          </a:p>
          <a:p>
            <a:r>
              <a:rPr lang="en-US" dirty="0" smtClean="0"/>
              <a:t>Major uncertainties remain</a:t>
            </a:r>
          </a:p>
          <a:p>
            <a:pPr lvl="1"/>
            <a:r>
              <a:rPr lang="en-US" dirty="0" smtClean="0"/>
              <a:t>How soon will employment prospects improve, particularly for young adults? </a:t>
            </a:r>
          </a:p>
          <a:p>
            <a:pPr lvl="1"/>
            <a:r>
              <a:rPr lang="en-US" dirty="0" smtClean="0"/>
              <a:t>Will earnings growth resume among lower-income workers?</a:t>
            </a:r>
          </a:p>
          <a:p>
            <a:pPr lvl="1"/>
            <a:r>
              <a:rPr lang="en-US" dirty="0" smtClean="0"/>
              <a:t>Future immigration rates and auto use patterns among recent immigrants</a:t>
            </a:r>
          </a:p>
          <a:p>
            <a:pPr lvl="1"/>
            <a:r>
              <a:rPr lang="en-US" dirty="0" smtClean="0"/>
              <a:t>How much more will </a:t>
            </a:r>
            <a:r>
              <a:rPr lang="en-US" dirty="0"/>
              <a:t>e</a:t>
            </a:r>
            <a:r>
              <a:rPr lang="en-US" dirty="0" smtClean="0"/>
              <a:t>mployment and auto use increase among older Americans, particularly women?</a:t>
            </a:r>
          </a:p>
          <a:p>
            <a:pPr lvl="1"/>
            <a:r>
              <a:rPr lang="en-US" dirty="0" smtClean="0"/>
              <a:t>How will household locations adjust to continuing suburbanization of jobs?</a:t>
            </a:r>
          </a:p>
          <a:p>
            <a:pPr lvl="1"/>
            <a:r>
              <a:rPr lang="en-US" dirty="0" smtClean="0"/>
              <a:t>How will driving respond to continuing increases in car ownership costs and fuel prices?</a:t>
            </a:r>
            <a:endParaRPr lang="en-US" dirty="0"/>
          </a:p>
        </p:txBody>
      </p:sp>
    </p:spTree>
    <p:extLst>
      <p:ext uri="{BB962C8B-B14F-4D97-AF65-F5344CB8AC3E}">
        <p14:creationId xmlns:p14="http://schemas.microsoft.com/office/powerpoint/2010/main" val="278720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Care?</a:t>
            </a:r>
            <a:endParaRPr lang="en-US" dirty="0"/>
          </a:p>
        </p:txBody>
      </p:sp>
      <p:sp>
        <p:nvSpPr>
          <p:cNvPr id="3" name="Content Placeholder 2"/>
          <p:cNvSpPr>
            <a:spLocks noGrp="1"/>
          </p:cNvSpPr>
          <p:nvPr>
            <p:ph sz="quarter" idx="10"/>
          </p:nvPr>
        </p:nvSpPr>
        <p:spPr>
          <a:xfrm>
            <a:off x="457200" y="1524000"/>
            <a:ext cx="8229600" cy="4419600"/>
          </a:xfrm>
        </p:spPr>
        <p:txBody>
          <a:bodyPr/>
          <a:lstStyle/>
          <a:p>
            <a:r>
              <a:rPr lang="en-US" dirty="0" smtClean="0"/>
              <a:t>Auto use continues to generate significant externalities – CO</a:t>
            </a:r>
            <a:r>
              <a:rPr lang="en-US" baseline="-25000" dirty="0" smtClean="0"/>
              <a:t>2</a:t>
            </a:r>
            <a:r>
              <a:rPr lang="en-US" dirty="0" smtClean="0"/>
              <a:t> emissions, air pollution, fatalities and injuries – so reducing these is a bonus </a:t>
            </a:r>
          </a:p>
          <a:p>
            <a:r>
              <a:rPr lang="en-US" dirty="0" smtClean="0"/>
              <a:t>Declining Highway Trust Fund revenues can’t support budgeted investment levels, but maybe we don’t need them</a:t>
            </a:r>
          </a:p>
          <a:p>
            <a:r>
              <a:rPr lang="en-US" dirty="0" smtClean="0"/>
              <a:t>Congestion is unlikely to grow dramatically, except in selected locations </a:t>
            </a:r>
          </a:p>
          <a:p>
            <a:r>
              <a:rPr lang="en-US" dirty="0"/>
              <a:t>Long-range transportation planning process </a:t>
            </a:r>
            <a:r>
              <a:rPr lang="en-US" dirty="0" smtClean="0"/>
              <a:t>has evolved to support </a:t>
            </a:r>
            <a:r>
              <a:rPr lang="en-US" dirty="0"/>
              <a:t>capacity expansion </a:t>
            </a:r>
            <a:r>
              <a:rPr lang="en-US" dirty="0" smtClean="0"/>
              <a:t>and accommodate continuing growth</a:t>
            </a:r>
            <a:r>
              <a:rPr lang="en-US" dirty="0"/>
              <a:t>, </a:t>
            </a:r>
            <a:r>
              <a:rPr lang="en-US" dirty="0" smtClean="0"/>
              <a:t>and may </a:t>
            </a:r>
            <a:r>
              <a:rPr lang="en-US" dirty="0"/>
              <a:t>need to </a:t>
            </a:r>
            <a:r>
              <a:rPr lang="en-US" dirty="0" smtClean="0"/>
              <a:t>be redesigned</a:t>
            </a:r>
            <a:endParaRPr lang="en-US" dirty="0"/>
          </a:p>
          <a:p>
            <a:endParaRPr lang="en-US" dirty="0"/>
          </a:p>
        </p:txBody>
      </p:sp>
    </p:spTree>
    <p:extLst>
      <p:ext uri="{BB962C8B-B14F-4D97-AF65-F5344CB8AC3E}">
        <p14:creationId xmlns:p14="http://schemas.microsoft.com/office/powerpoint/2010/main" val="90928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3" name="Content Placeholder 2"/>
          <p:cNvSpPr>
            <a:spLocks noGrp="1"/>
          </p:cNvSpPr>
          <p:nvPr>
            <p:ph sz="quarter" idx="10"/>
          </p:nvPr>
        </p:nvSpPr>
        <p:spPr>
          <a:xfrm>
            <a:off x="457200" y="1295400"/>
            <a:ext cx="8229600" cy="4648200"/>
          </a:xfrm>
        </p:spPr>
        <p:txBody>
          <a:bodyPr>
            <a:normAutofit fontScale="92500" lnSpcReduction="10000"/>
          </a:bodyPr>
          <a:lstStyle/>
          <a:p>
            <a:r>
              <a:rPr lang="en-US" dirty="0" smtClean="0"/>
              <a:t>Slide </a:t>
            </a:r>
            <a:r>
              <a:rPr lang="en-US" dirty="0" smtClean="0"/>
              <a:t>3</a:t>
            </a:r>
            <a:endParaRPr lang="en-US" dirty="0" smtClean="0"/>
          </a:p>
          <a:p>
            <a:pPr lvl="1"/>
            <a:r>
              <a:rPr lang="en-US" dirty="0" smtClean="0"/>
              <a:t>U.S. Department of Commerce, Bureau of Economic Analysis, National Income and Product Account Historical Tables, Section 21: </a:t>
            </a:r>
            <a:r>
              <a:rPr lang="en-US" dirty="0"/>
              <a:t>Domestic Product and </a:t>
            </a:r>
            <a:r>
              <a:rPr lang="en-US" dirty="0" smtClean="0"/>
              <a:t>Income </a:t>
            </a:r>
            <a:r>
              <a:rPr lang="en-US" dirty="0" smtClean="0">
                <a:hlinkClick r:id="rId2"/>
              </a:rPr>
              <a:t>http</a:t>
            </a:r>
            <a:r>
              <a:rPr lang="en-US" dirty="0">
                <a:hlinkClick r:id="rId2"/>
              </a:rPr>
              <a:t>://</a:t>
            </a:r>
            <a:r>
              <a:rPr lang="en-US" dirty="0" smtClean="0">
                <a:hlinkClick r:id="rId2"/>
              </a:rPr>
              <a:t>www.bea.gov/iTable/iTable.cfm?ReqID=9&amp;step=1#reqid=9&amp;step=1&amp;isuri=1</a:t>
            </a:r>
            <a:r>
              <a:rPr lang="en-US" dirty="0" smtClean="0"/>
              <a:t> </a:t>
            </a:r>
          </a:p>
          <a:p>
            <a:pPr lvl="1"/>
            <a:r>
              <a:rPr lang="en-US" dirty="0" smtClean="0"/>
              <a:t>Federal Highway Administration, Highway Statistics, Table VM-1, various </a:t>
            </a:r>
            <a:r>
              <a:rPr lang="en-US" dirty="0"/>
              <a:t>years </a:t>
            </a:r>
            <a:r>
              <a:rPr lang="en-US" dirty="0">
                <a:hlinkClick r:id="rId3"/>
              </a:rPr>
              <a:t>http://</a:t>
            </a:r>
            <a:r>
              <a:rPr lang="en-US" dirty="0" smtClean="0">
                <a:hlinkClick r:id="rId3"/>
              </a:rPr>
              <a:t>www.fhwa.dot.gov/policyinformation/statistics.cfm</a:t>
            </a:r>
            <a:r>
              <a:rPr lang="en-US" dirty="0" smtClean="0"/>
              <a:t> </a:t>
            </a:r>
          </a:p>
          <a:p>
            <a:r>
              <a:rPr lang="en-US" dirty="0" smtClean="0"/>
              <a:t>Slide </a:t>
            </a:r>
            <a:r>
              <a:rPr lang="en-US" dirty="0" smtClean="0"/>
              <a:t>4</a:t>
            </a:r>
            <a:endParaRPr lang="en-US" dirty="0" smtClean="0"/>
          </a:p>
          <a:p>
            <a:pPr lvl="1"/>
            <a:r>
              <a:rPr lang="en-US" dirty="0" smtClean="0"/>
              <a:t>National Bureau of Economic Research, U.S. Business Cycle Expansions </a:t>
            </a:r>
            <a:r>
              <a:rPr lang="en-US" dirty="0"/>
              <a:t>and </a:t>
            </a:r>
            <a:r>
              <a:rPr lang="en-US" dirty="0" smtClean="0"/>
              <a:t>Contractions </a:t>
            </a:r>
            <a:r>
              <a:rPr lang="en-US" dirty="0">
                <a:hlinkClick r:id="rId4"/>
              </a:rPr>
              <a:t>http://</a:t>
            </a:r>
            <a:r>
              <a:rPr lang="en-US" dirty="0" smtClean="0">
                <a:hlinkClick r:id="rId4"/>
              </a:rPr>
              <a:t>www.nber.org/cycles/US_Business_Cycle_Expansions_and_Contractions_20120423.pdf</a:t>
            </a:r>
            <a:r>
              <a:rPr lang="en-US" dirty="0" smtClean="0"/>
              <a:t> </a:t>
            </a:r>
          </a:p>
          <a:p>
            <a:pPr lvl="1"/>
            <a:r>
              <a:rPr lang="en-US" dirty="0"/>
              <a:t>Federal Highway Administration, </a:t>
            </a:r>
            <a:r>
              <a:rPr lang="en-US" dirty="0" smtClean="0"/>
              <a:t>Travel Volume Trends, </a:t>
            </a:r>
            <a:r>
              <a:rPr lang="en-US" dirty="0"/>
              <a:t>various  issues </a:t>
            </a:r>
            <a:r>
              <a:rPr lang="en-US" dirty="0">
                <a:hlinkClick r:id="rId5"/>
              </a:rPr>
              <a:t>http://</a:t>
            </a:r>
            <a:r>
              <a:rPr lang="en-US" dirty="0" smtClean="0">
                <a:hlinkClick r:id="rId5"/>
              </a:rPr>
              <a:t>www.fhwa.dot.gov/policyinformation/travel_monitoring/tvt.cfm</a:t>
            </a:r>
            <a:r>
              <a:rPr lang="en-US" dirty="0" smtClean="0"/>
              <a:t> </a:t>
            </a:r>
          </a:p>
          <a:p>
            <a:r>
              <a:rPr lang="en-US" dirty="0" smtClean="0"/>
              <a:t>Slides </a:t>
            </a:r>
            <a:r>
              <a:rPr lang="en-US" dirty="0" smtClean="0"/>
              <a:t>5 </a:t>
            </a:r>
            <a:r>
              <a:rPr lang="en-US" dirty="0" smtClean="0"/>
              <a:t>and </a:t>
            </a:r>
            <a:r>
              <a:rPr lang="en-US" dirty="0" smtClean="0"/>
              <a:t>6</a:t>
            </a:r>
            <a:endParaRPr lang="en-US" dirty="0" smtClean="0"/>
          </a:p>
          <a:p>
            <a:pPr lvl="1"/>
            <a:r>
              <a:rPr lang="en-US" dirty="0"/>
              <a:t>2009 National Household Travel Survey (NHTS), Summary of Travel Trends, Table 23, p. 43 </a:t>
            </a:r>
            <a:r>
              <a:rPr lang="en-US" dirty="0">
                <a:hlinkClick r:id="rId6"/>
              </a:rPr>
              <a:t>http://</a:t>
            </a:r>
            <a:r>
              <a:rPr lang="en-US" dirty="0" smtClean="0">
                <a:hlinkClick r:id="rId6"/>
              </a:rPr>
              <a:t>nhts.ornl.gov/2009/pub/stt.pdf</a:t>
            </a:r>
            <a:r>
              <a:rPr lang="en-US" dirty="0" smtClean="0"/>
              <a:t> </a:t>
            </a:r>
          </a:p>
          <a:p>
            <a:endParaRPr lang="en-US" dirty="0"/>
          </a:p>
        </p:txBody>
      </p:sp>
    </p:spTree>
    <p:extLst>
      <p:ext uri="{BB962C8B-B14F-4D97-AF65-F5344CB8AC3E}">
        <p14:creationId xmlns:p14="http://schemas.microsoft.com/office/powerpoint/2010/main" val="16468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Data Sources (continued)</a:t>
            </a:r>
            <a:endParaRPr lang="en-US" dirty="0"/>
          </a:p>
        </p:txBody>
      </p:sp>
      <p:sp>
        <p:nvSpPr>
          <p:cNvPr id="3" name="Content Placeholder 2"/>
          <p:cNvSpPr>
            <a:spLocks noGrp="1"/>
          </p:cNvSpPr>
          <p:nvPr>
            <p:ph sz="quarter" idx="10"/>
          </p:nvPr>
        </p:nvSpPr>
        <p:spPr/>
        <p:txBody>
          <a:bodyPr>
            <a:normAutofit fontScale="92500" lnSpcReduction="20000"/>
          </a:bodyPr>
          <a:lstStyle/>
          <a:p>
            <a:r>
              <a:rPr lang="en-US" dirty="0" smtClean="0"/>
              <a:t>Slides </a:t>
            </a:r>
            <a:r>
              <a:rPr lang="en-US" dirty="0" smtClean="0"/>
              <a:t>9 </a:t>
            </a:r>
            <a:r>
              <a:rPr lang="en-US" dirty="0" smtClean="0"/>
              <a:t>and </a:t>
            </a:r>
            <a:r>
              <a:rPr lang="en-US" dirty="0" smtClean="0"/>
              <a:t>10</a:t>
            </a:r>
            <a:endParaRPr lang="en-US" dirty="0" smtClean="0"/>
          </a:p>
          <a:p>
            <a:pPr lvl="1"/>
            <a:r>
              <a:rPr lang="en-US" dirty="0" smtClean="0"/>
              <a:t>U.S</a:t>
            </a:r>
            <a:r>
              <a:rPr lang="en-US" dirty="0"/>
              <a:t>. Bureau of Labor Statistics, Labor Force Statistics from the Current Population Survey </a:t>
            </a:r>
            <a:r>
              <a:rPr lang="en-US" dirty="0" smtClean="0">
                <a:hlinkClick r:id="rId2"/>
              </a:rPr>
              <a:t>http</a:t>
            </a:r>
            <a:r>
              <a:rPr lang="en-US" dirty="0">
                <a:hlinkClick r:id="rId2"/>
              </a:rPr>
              <a:t>://</a:t>
            </a:r>
            <a:r>
              <a:rPr lang="en-US" dirty="0" smtClean="0">
                <a:hlinkClick r:id="rId2"/>
              </a:rPr>
              <a:t>www.bls.gov/data#employment</a:t>
            </a:r>
            <a:r>
              <a:rPr lang="en-US" dirty="0" smtClean="0"/>
              <a:t> </a:t>
            </a:r>
          </a:p>
          <a:p>
            <a:r>
              <a:rPr lang="en-US" dirty="0" smtClean="0"/>
              <a:t>Slide </a:t>
            </a:r>
            <a:r>
              <a:rPr lang="en-US" dirty="0" smtClean="0"/>
              <a:t>11</a:t>
            </a:r>
            <a:endParaRPr lang="en-US" dirty="0" smtClean="0"/>
          </a:p>
          <a:p>
            <a:pPr lvl="1"/>
            <a:r>
              <a:rPr lang="en-US" dirty="0" smtClean="0"/>
              <a:t>Tabulations </a:t>
            </a:r>
            <a:r>
              <a:rPr lang="en-US" dirty="0" smtClean="0"/>
              <a:t>from household data files of the 2001 </a:t>
            </a:r>
            <a:r>
              <a:rPr lang="en-US" dirty="0" smtClean="0"/>
              <a:t>and 2009 National Household Travel Surveys (NHTS) using on-line analysis tools </a:t>
            </a:r>
            <a:r>
              <a:rPr lang="en-US" dirty="0"/>
              <a:t>table designer </a:t>
            </a:r>
            <a:r>
              <a:rPr lang="en-US" dirty="0">
                <a:hlinkClick r:id="rId3"/>
              </a:rPr>
              <a:t>http://nhts.ornl.gov/tables09/Login.aspx?ReturnUrl=%</a:t>
            </a:r>
            <a:r>
              <a:rPr lang="en-US" dirty="0" smtClean="0">
                <a:hlinkClick r:id="rId3"/>
              </a:rPr>
              <a:t>2ftables09%2fae%2fTableDesigner.aspx</a:t>
            </a:r>
            <a:r>
              <a:rPr lang="en-US" dirty="0" smtClean="0"/>
              <a:t> </a:t>
            </a:r>
          </a:p>
          <a:p>
            <a:r>
              <a:rPr lang="en-US" dirty="0" smtClean="0"/>
              <a:t>Slide </a:t>
            </a:r>
            <a:r>
              <a:rPr lang="en-US" dirty="0" smtClean="0"/>
              <a:t>12</a:t>
            </a:r>
            <a:endParaRPr lang="en-US" dirty="0" smtClean="0"/>
          </a:p>
          <a:p>
            <a:pPr lvl="1"/>
            <a:r>
              <a:rPr lang="en-US" dirty="0" smtClean="0"/>
              <a:t>Tabulation </a:t>
            </a:r>
            <a:r>
              <a:rPr lang="en-US" dirty="0"/>
              <a:t>from  </a:t>
            </a:r>
            <a:r>
              <a:rPr lang="en-US" dirty="0" smtClean="0"/>
              <a:t>household data file of the 2009 </a:t>
            </a:r>
            <a:r>
              <a:rPr lang="en-US" dirty="0"/>
              <a:t>National Household Travel </a:t>
            </a:r>
            <a:r>
              <a:rPr lang="en-US" dirty="0" smtClean="0"/>
              <a:t>Survey </a:t>
            </a:r>
            <a:r>
              <a:rPr lang="en-US" dirty="0"/>
              <a:t>(NHTS) using on-line analysis tools table designer </a:t>
            </a:r>
            <a:r>
              <a:rPr lang="en-US" dirty="0">
                <a:hlinkClick r:id="rId3"/>
              </a:rPr>
              <a:t>http://nhts.ornl.gov/tables09/Login.aspx?ReturnUrl=%2ftables09%2fae%2fTableDesigner.aspx</a:t>
            </a:r>
            <a:r>
              <a:rPr lang="en-US" dirty="0"/>
              <a:t> </a:t>
            </a:r>
            <a:endParaRPr lang="en-US" dirty="0" smtClean="0"/>
          </a:p>
          <a:p>
            <a:pPr lvl="1"/>
            <a:r>
              <a:rPr lang="en-US" dirty="0"/>
              <a:t>U.S. Bureau of the Census, Historical Income Tables, Table H-3, "Mean Household Income Received by Each Fifth and Top 5 Percent, All Races:  1967 to 2011."  </a:t>
            </a:r>
            <a:r>
              <a:rPr lang="en-US" dirty="0" smtClean="0">
                <a:hlinkClick r:id="rId4"/>
              </a:rPr>
              <a:t>http</a:t>
            </a:r>
            <a:r>
              <a:rPr lang="en-US" dirty="0">
                <a:hlinkClick r:id="rId4"/>
              </a:rPr>
              <a:t>://</a:t>
            </a:r>
            <a:r>
              <a:rPr lang="en-US" dirty="0" smtClean="0">
                <a:hlinkClick r:id="rId4"/>
              </a:rPr>
              <a:t>www.census.gov/hhes/www/income/data/historical/inequality/index.html</a:t>
            </a:r>
            <a:r>
              <a:rPr lang="en-US" dirty="0" smtClean="0"/>
              <a:t>  </a:t>
            </a:r>
            <a:endParaRPr lang="en-US" dirty="0"/>
          </a:p>
          <a:p>
            <a:pPr lvl="1"/>
            <a:endParaRPr lang="en-US" dirty="0" smtClean="0"/>
          </a:p>
          <a:p>
            <a:endParaRPr lang="en-US" dirty="0"/>
          </a:p>
        </p:txBody>
      </p:sp>
    </p:spTree>
    <p:extLst>
      <p:ext uri="{BB962C8B-B14F-4D97-AF65-F5344CB8AC3E}">
        <p14:creationId xmlns:p14="http://schemas.microsoft.com/office/powerpoint/2010/main" val="193606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Details</a:t>
            </a:r>
            <a:endParaRPr lang="en-US" dirty="0"/>
          </a:p>
        </p:txBody>
      </p:sp>
      <p:sp>
        <p:nvSpPr>
          <p:cNvPr id="3" name="Content Placeholder 2"/>
          <p:cNvSpPr>
            <a:spLocks noGrp="1"/>
          </p:cNvSpPr>
          <p:nvPr>
            <p:ph sz="quarter" idx="10"/>
          </p:nvPr>
        </p:nvSpPr>
        <p:spPr>
          <a:xfrm>
            <a:off x="457200" y="1371600"/>
            <a:ext cx="8229600" cy="4572000"/>
          </a:xfrm>
        </p:spPr>
        <p:txBody>
          <a:bodyPr/>
          <a:lstStyle/>
          <a:p>
            <a:r>
              <a:rPr lang="en-US" dirty="0" smtClean="0"/>
              <a:t>This is a revised version of a presentation delivered by David Pace and Dr. Don Pickrell on May 23, 2013 as part of the Volpe Center’s </a:t>
            </a:r>
            <a:r>
              <a:rPr lang="en-US" b="1" i="1" dirty="0" smtClean="0"/>
              <a:t>Transportation Trajectories </a:t>
            </a:r>
            <a:r>
              <a:rPr lang="en-US" dirty="0" smtClean="0"/>
              <a:t>series </a:t>
            </a:r>
          </a:p>
          <a:p>
            <a:r>
              <a:rPr lang="en-US" dirty="0" smtClean="0"/>
              <a:t>This presentation is based on analysis of historical and potential future growth in motor vehicle use conducted by the Volpe Center for the support of the Federal Highway Administration’s Office of Highway Policy Information </a:t>
            </a:r>
          </a:p>
          <a:p>
            <a:r>
              <a:rPr lang="en-US" dirty="0" smtClean="0"/>
              <a:t>The views expressed in this presentation are those of the authors, and </a:t>
            </a:r>
            <a:r>
              <a:rPr lang="en-US" i="1" dirty="0" smtClean="0"/>
              <a:t>do not</a:t>
            </a:r>
            <a:r>
              <a:rPr lang="en-US" dirty="0" smtClean="0"/>
              <a:t> represent official views or positions of the Volpe Center, the Federal Highway Administration, or the U.S. Department of Transportation </a:t>
            </a:r>
            <a:endParaRPr lang="en-US" dirty="0"/>
          </a:p>
        </p:txBody>
      </p:sp>
    </p:spTree>
    <p:extLst>
      <p:ext uri="{BB962C8B-B14F-4D97-AF65-F5344CB8AC3E}">
        <p14:creationId xmlns:p14="http://schemas.microsoft.com/office/powerpoint/2010/main" val="4875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Automobile Use No Longer Tracks GDP</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1028566444"/>
              </p:ext>
            </p:extLst>
          </p:nvPr>
        </p:nvGraphicFramePr>
        <p:xfrm>
          <a:off x="381000" y="1066800"/>
          <a:ext cx="81534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539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This Recession Has Been Different</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3417270836"/>
              </p:ext>
            </p:extLst>
          </p:nvPr>
        </p:nvGraphicFramePr>
        <p:xfrm>
          <a:off x="533400" y="838200"/>
          <a:ext cx="8062383" cy="5581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243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Who’s Driving Less?  Almost All Men…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92760180"/>
              </p:ext>
            </p:extLst>
          </p:nvPr>
        </p:nvGraphicFramePr>
        <p:xfrm>
          <a:off x="742507" y="990600"/>
          <a:ext cx="7696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6705600" y="1828800"/>
            <a:ext cx="1676400" cy="12954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rot="566111">
            <a:off x="4572000" y="3886200"/>
            <a:ext cx="3810000" cy="6096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967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…but Only Younger Women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781483157"/>
              </p:ext>
            </p:extLst>
          </p:nvPr>
        </p:nvGraphicFramePr>
        <p:xfrm>
          <a:off x="228600" y="838200"/>
          <a:ext cx="8382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732846">
            <a:off x="6858000" y="2362200"/>
            <a:ext cx="1524000" cy="5334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rot="318592">
            <a:off x="4531091" y="3811422"/>
            <a:ext cx="3811045" cy="50897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4126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Some Causes Aren’t New</a:t>
            </a:r>
            <a:endParaRPr lang="en-US" dirty="0"/>
          </a:p>
        </p:txBody>
      </p:sp>
      <p:sp>
        <p:nvSpPr>
          <p:cNvPr id="3" name="Content Placeholder 2"/>
          <p:cNvSpPr>
            <a:spLocks noGrp="1"/>
          </p:cNvSpPr>
          <p:nvPr>
            <p:ph sz="quarter" idx="10"/>
          </p:nvPr>
        </p:nvSpPr>
        <p:spPr>
          <a:xfrm>
            <a:off x="457200" y="1143000"/>
            <a:ext cx="8229600" cy="5029200"/>
          </a:xfrm>
        </p:spPr>
        <p:txBody>
          <a:bodyPr>
            <a:normAutofit fontScale="92500" lnSpcReduction="20000"/>
          </a:bodyPr>
          <a:lstStyle/>
          <a:p>
            <a:r>
              <a:rPr lang="en-US" sz="2800" dirty="0" smtClean="0"/>
              <a:t>Baby boom cohort began moving out of peak driving years (mid-30s through mid-50s) by about 2000</a:t>
            </a:r>
          </a:p>
          <a:p>
            <a:r>
              <a:rPr lang="en-US" sz="2800" dirty="0" smtClean="0"/>
              <a:t>Rising household income boosted car ownership and use through the 1970s and 1980s, but many households have reached the point where its effect weakens considerably</a:t>
            </a:r>
          </a:p>
          <a:p>
            <a:r>
              <a:rPr lang="en-US" sz="2800" dirty="0" smtClean="0"/>
              <a:t>Pace of suburbanization and accompanying shift toward auto travel has been slowing for several decades</a:t>
            </a:r>
          </a:p>
          <a:p>
            <a:r>
              <a:rPr lang="en-US" sz="2800" dirty="0" smtClean="0"/>
              <a:t>Costs of owning and maintaining a car have risen rapidly, particularly during the 1980s and 1990s </a:t>
            </a:r>
          </a:p>
          <a:p>
            <a:r>
              <a:rPr lang="en-US" sz="2800" dirty="0" smtClean="0"/>
              <a:t>The boom in </a:t>
            </a:r>
            <a:r>
              <a:rPr lang="en-US" sz="2800" dirty="0" smtClean="0"/>
              <a:t>building </a:t>
            </a:r>
            <a:r>
              <a:rPr lang="en-US" sz="2800" i="1" dirty="0" smtClean="0"/>
              <a:t>new</a:t>
            </a:r>
            <a:r>
              <a:rPr lang="en-US" sz="2800" dirty="0" smtClean="0"/>
              <a:t> </a:t>
            </a:r>
            <a:r>
              <a:rPr lang="en-US" sz="2800" dirty="0" smtClean="0"/>
              <a:t>highways was </a:t>
            </a:r>
            <a:r>
              <a:rPr lang="en-US" sz="2800" dirty="0" smtClean="0"/>
              <a:t>mostly over </a:t>
            </a:r>
            <a:r>
              <a:rPr lang="en-US" sz="2800" dirty="0" smtClean="0"/>
              <a:t>by </a:t>
            </a:r>
            <a:r>
              <a:rPr lang="en-US" sz="2800" dirty="0" smtClean="0"/>
              <a:t>1980, although highways have been widened in many urban areas since then </a:t>
            </a:r>
            <a:endParaRPr lang="en-US" sz="2800" dirty="0" smtClean="0"/>
          </a:p>
          <a:p>
            <a:r>
              <a:rPr lang="en-US" sz="2800" dirty="0" smtClean="0"/>
              <a:t>Graduated licensing programs began to reduce teen driving in the 1990s</a:t>
            </a:r>
          </a:p>
          <a:p>
            <a:endParaRPr lang="en-US" dirty="0" smtClean="0"/>
          </a:p>
          <a:p>
            <a:endParaRPr lang="en-US" dirty="0"/>
          </a:p>
        </p:txBody>
      </p:sp>
    </p:spTree>
    <p:extLst>
      <p:ext uri="{BB962C8B-B14F-4D97-AF65-F5344CB8AC3E}">
        <p14:creationId xmlns:p14="http://schemas.microsoft.com/office/powerpoint/2010/main" val="482337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…but Others </a:t>
            </a:r>
            <a:r>
              <a:rPr lang="en-US" i="1" dirty="0" smtClean="0"/>
              <a:t>Are </a:t>
            </a:r>
            <a:r>
              <a:rPr lang="en-US" dirty="0" smtClean="0"/>
              <a:t>New</a:t>
            </a:r>
            <a:endParaRPr lang="en-US" dirty="0"/>
          </a:p>
        </p:txBody>
      </p:sp>
      <p:sp>
        <p:nvSpPr>
          <p:cNvPr id="3" name="Content Placeholder 2"/>
          <p:cNvSpPr>
            <a:spLocks noGrp="1"/>
          </p:cNvSpPr>
          <p:nvPr>
            <p:ph sz="quarter" idx="10"/>
          </p:nvPr>
        </p:nvSpPr>
        <p:spPr>
          <a:xfrm>
            <a:off x="457200" y="1219200"/>
            <a:ext cx="8229600" cy="4953000"/>
          </a:xfrm>
        </p:spPr>
        <p:txBody>
          <a:bodyPr>
            <a:normAutofit/>
          </a:bodyPr>
          <a:lstStyle/>
          <a:p>
            <a:r>
              <a:rPr lang="en-US" sz="2600" dirty="0" smtClean="0"/>
              <a:t>Fraction of population holding jobs is down significantly since the early 2000s, particularly among young adults</a:t>
            </a:r>
          </a:p>
          <a:p>
            <a:r>
              <a:rPr lang="en-US" sz="2600" dirty="0" smtClean="0"/>
              <a:t>Recent declines in income have been largest among households where its effect on driving remains strong</a:t>
            </a:r>
          </a:p>
          <a:p>
            <a:r>
              <a:rPr lang="en-US" sz="2600" dirty="0" smtClean="0"/>
              <a:t>Gasoline prices up sharply since 2005, and </a:t>
            </a:r>
            <a:r>
              <a:rPr lang="en-US" sz="2600" i="1" dirty="0" smtClean="0"/>
              <a:t>much</a:t>
            </a:r>
            <a:r>
              <a:rPr lang="en-US" sz="2600" dirty="0" smtClean="0"/>
              <a:t> more volatile</a:t>
            </a:r>
          </a:p>
          <a:p>
            <a:r>
              <a:rPr lang="en-US" sz="2600" dirty="0" smtClean="0"/>
              <a:t>Young households’ debt burdens – primarily from student loans – are higher than a decade ago, making home and car purchases difficult</a:t>
            </a:r>
          </a:p>
          <a:p>
            <a:r>
              <a:rPr lang="en-US" sz="2600" dirty="0" smtClean="0"/>
              <a:t>Recent college graduates are having difficulty finding high-paying jobs</a:t>
            </a:r>
          </a:p>
        </p:txBody>
      </p:sp>
    </p:spTree>
    <p:extLst>
      <p:ext uri="{BB962C8B-B14F-4D97-AF65-F5344CB8AC3E}">
        <p14:creationId xmlns:p14="http://schemas.microsoft.com/office/powerpoint/2010/main" val="247441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Declines in Driving Exactly Mirror Job Losses among Men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72726810"/>
              </p:ext>
            </p:extLst>
          </p:nvPr>
        </p:nvGraphicFramePr>
        <p:xfrm>
          <a:off x="533400" y="1219200"/>
          <a:ext cx="8077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3092269"/>
      </p:ext>
    </p:extLst>
  </p:cSld>
  <p:clrMapOvr>
    <a:masterClrMapping/>
  </p:clrMapOvr>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5751</TotalTime>
  <Words>2258</Words>
  <Application>Microsoft Office PowerPoint</Application>
  <PresentationFormat>On-screen Show (4:3)</PresentationFormat>
  <Paragraphs>140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Title and Content</vt:lpstr>
      <vt:lpstr>PowerPoint Presentation</vt:lpstr>
      <vt:lpstr>Some Important Details</vt:lpstr>
      <vt:lpstr>Automobile Use No Longer Tracks GDP</vt:lpstr>
      <vt:lpstr>This Recession Has Been Different</vt:lpstr>
      <vt:lpstr>Who’s Driving Less?  Almost All Men…</vt:lpstr>
      <vt:lpstr>…but Only Younger Women</vt:lpstr>
      <vt:lpstr>Some Causes Aren’t New</vt:lpstr>
      <vt:lpstr>…but Others Are New</vt:lpstr>
      <vt:lpstr>Declines in Driving Exactly Mirror Job Losses among Men</vt:lpstr>
      <vt:lpstr>Story is Similar – but a Little Less Clear – among Women</vt:lpstr>
      <vt:lpstr>…but Even the Employed are Driving Less</vt:lpstr>
      <vt:lpstr>Income Losses Have Been Largest where they Affect Driving the Most</vt:lpstr>
      <vt:lpstr>Some Popular Explanations</vt:lpstr>
      <vt:lpstr>It’s too Early to Tell about Other Things</vt:lpstr>
      <vt:lpstr>Will Growth in Driving Resume?</vt:lpstr>
      <vt:lpstr>Why Should We Care?</vt:lpstr>
      <vt:lpstr>Data Sources</vt:lpstr>
      <vt:lpstr>Data Sources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Mandler</dc:creator>
  <cp:lastModifiedBy>Pickrell, Don H (VOLPE)</cp:lastModifiedBy>
  <cp:revision>181</cp:revision>
  <cp:lastPrinted>2013-05-22T23:01:36Z</cp:lastPrinted>
  <dcterms:created xsi:type="dcterms:W3CDTF">2012-06-27T19:30:13Z</dcterms:created>
  <dcterms:modified xsi:type="dcterms:W3CDTF">2013-05-29T18:40:28Z</dcterms:modified>
</cp:coreProperties>
</file>