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12" r:id="rId3"/>
    <p:sldId id="295" r:id="rId4"/>
    <p:sldId id="294" r:id="rId5"/>
    <p:sldId id="296" r:id="rId6"/>
    <p:sldId id="297" r:id="rId7"/>
    <p:sldId id="311" r:id="rId8"/>
    <p:sldId id="329"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7" r:id="rId23"/>
    <p:sldId id="328" r:id="rId24"/>
    <p:sldId id="331" r:id="rId25"/>
    <p:sldId id="332" r:id="rId26"/>
    <p:sldId id="330" r:id="rId27"/>
    <p:sldId id="326" r:id="rId28"/>
    <p:sldId id="260" r:id="rId29"/>
    <p:sldId id="309" r:id="rId30"/>
    <p:sldId id="2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ook-Wilson, Susan" initials="CS" lastIdx="7" clrIdx="0">
    <p:extLst>
      <p:ext uri="{19B8F6BF-5375-455C-9EA6-DF929625EA0E}">
        <p15:presenceInfo xmlns:p15="http://schemas.microsoft.com/office/powerpoint/2012/main" userId="S-1-5-21-3276024028-2167059486-376940349-46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9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62" d="100"/>
          <a:sy n="62" d="100"/>
        </p:scale>
        <p:origin x="6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EA696-0EC4-470D-BA6B-7D5CA239ECFD}" type="doc">
      <dgm:prSet loTypeId="urn:microsoft.com/office/officeart/2005/8/layout/hList7" loCatId="list" qsTypeId="urn:microsoft.com/office/officeart/2005/8/quickstyle/simple1" qsCatId="simple" csTypeId="urn:microsoft.com/office/officeart/2005/8/colors/accent3_5" csCatId="accent3" phldr="1"/>
      <dgm:spPr/>
    </dgm:pt>
    <dgm:pt modelId="{0216A535-5912-45B1-9613-E2F5ECD618EC}">
      <dgm:prSet phldrT="[Text]" custT="1"/>
      <dgm:spPr>
        <a:xfrm>
          <a:off x="0" y="0"/>
          <a:ext cx="1532929" cy="3708400"/>
        </a:xfrm>
        <a:prstGeom prst="rect">
          <a:avLst/>
        </a:prstGeom>
        <a:solidFill>
          <a:schemeClr val="accent1">
            <a:lumMod val="50000"/>
            <a:alpha val="90000"/>
          </a:schemeClr>
        </a:solidFill>
        <a:ln w="28250" cap="flat" cmpd="sng" algn="ctr">
          <a:solidFill>
            <a:schemeClr val="tx2"/>
          </a:solidFill>
          <a:prstDash val="solid"/>
        </a:ln>
        <a:effectLst/>
      </dgm:spPr>
      <dgm:t>
        <a:bodyPr/>
        <a:lstStyle/>
        <a:p>
          <a:pPr>
            <a:lnSpc>
              <a:spcPct val="100000"/>
            </a:lnSpc>
          </a:pPr>
          <a:r>
            <a:rPr lang="en-US" sz="1400" b="1" dirty="0">
              <a:solidFill>
                <a:schemeClr val="tx1"/>
              </a:solidFill>
              <a:latin typeface="Myriad Pro" pitchFamily="34" charset="0"/>
              <a:ea typeface="+mn-ea"/>
              <a:cs typeface="+mn-cs"/>
            </a:rPr>
            <a:t>Transportation Safety</a:t>
          </a:r>
        </a:p>
      </dgm:t>
      <dgm:extLst>
        <a:ext uri="{E40237B7-FDA0-4F09-8148-C483321AD2D9}">
          <dgm14:cNvPr xmlns:dgm14="http://schemas.microsoft.com/office/drawing/2010/diagram" id="0" name="" descr="Transportation safety&#10;Contract and grant fraud&#10;Consumer and workforce fraud&#10;Employee integrity&#10;Other investigative areas" title="Diagram of investigation topics"/>
        </a:ext>
      </dgm:extLst>
    </dgm:pt>
    <dgm:pt modelId="{7E0E9CDD-3EE0-4DEA-8BF0-7F7B71E98FCD}" type="parTrans" cxnId="{5DF771AE-51AC-4D16-A255-B5BE4D103D8F}">
      <dgm:prSet/>
      <dgm:spPr/>
      <dgm:t>
        <a:bodyPr/>
        <a:lstStyle/>
        <a:p>
          <a:endParaRPr lang="en-US"/>
        </a:p>
      </dgm:t>
    </dgm:pt>
    <dgm:pt modelId="{ED588BB7-ADAC-46E0-8064-04A6A87C9C7C}" type="sibTrans" cxnId="{5DF771AE-51AC-4D16-A255-B5BE4D103D8F}">
      <dgm:prSet/>
      <dgm:spPr/>
      <dgm:t>
        <a:bodyPr/>
        <a:lstStyle/>
        <a:p>
          <a:endParaRPr lang="en-US"/>
        </a:p>
      </dgm:t>
    </dgm:pt>
    <dgm:pt modelId="{F1F55BF6-DB2F-48EF-A6BA-A0DE3EF11753}">
      <dgm:prSet phldrT="[Text]" custT="1"/>
      <dgm:spPr>
        <a:xfrm>
          <a:off x="1578917" y="0"/>
          <a:ext cx="1532929" cy="3708400"/>
        </a:xfrm>
        <a:prstGeom prst="rect">
          <a:avLst/>
        </a:prstGeom>
        <a:solidFill>
          <a:schemeClr val="accent1">
            <a:lumMod val="75000"/>
            <a:alpha val="80000"/>
          </a:schemeClr>
        </a:solidFill>
        <a:ln w="28250" cap="flat" cmpd="sng" algn="ctr">
          <a:solidFill>
            <a:schemeClr val="tx2"/>
          </a:solidFill>
          <a:prstDash val="solid"/>
        </a:ln>
        <a:effectLst/>
      </dgm:spPr>
      <dgm:t>
        <a:bodyPr/>
        <a:lstStyle/>
        <a:p>
          <a:pPr>
            <a:lnSpc>
              <a:spcPct val="100000"/>
            </a:lnSpc>
          </a:pPr>
          <a:endParaRPr lang="en-US" sz="1400" b="1" dirty="0">
            <a:solidFill>
              <a:schemeClr val="tx1"/>
            </a:solidFill>
            <a:latin typeface="Myriad Pro" pitchFamily="34" charset="0"/>
            <a:ea typeface="+mn-ea"/>
            <a:cs typeface="+mn-cs"/>
          </a:endParaRPr>
        </a:p>
        <a:p>
          <a:pPr>
            <a:lnSpc>
              <a:spcPct val="100000"/>
            </a:lnSpc>
          </a:pPr>
          <a:r>
            <a:rPr lang="en-US" sz="1400" b="1" dirty="0">
              <a:solidFill>
                <a:schemeClr val="tx1"/>
              </a:solidFill>
              <a:latin typeface="Myriad Pro" pitchFamily="34" charset="0"/>
              <a:ea typeface="+mn-ea"/>
              <a:cs typeface="+mn-cs"/>
            </a:rPr>
            <a:t>Procurement &amp; Grant Fraud</a:t>
          </a:r>
        </a:p>
        <a:p>
          <a:pPr>
            <a:lnSpc>
              <a:spcPct val="100000"/>
            </a:lnSpc>
          </a:pPr>
          <a:endParaRPr lang="en-US" sz="1400" b="1" dirty="0">
            <a:solidFill>
              <a:schemeClr val="tx1"/>
            </a:solidFill>
            <a:latin typeface="Myriad Pro" pitchFamily="34" charset="0"/>
            <a:ea typeface="+mn-ea"/>
            <a:cs typeface="+mn-cs"/>
          </a:endParaRPr>
        </a:p>
      </dgm:t>
    </dgm:pt>
    <dgm:pt modelId="{9884767A-ED5C-4756-AD59-3FFD61F7DD16}" type="parTrans" cxnId="{1DCE8643-AFB0-485E-BBBB-82A60DAFE3FD}">
      <dgm:prSet/>
      <dgm:spPr/>
      <dgm:t>
        <a:bodyPr/>
        <a:lstStyle/>
        <a:p>
          <a:endParaRPr lang="en-US"/>
        </a:p>
      </dgm:t>
    </dgm:pt>
    <dgm:pt modelId="{25E9EA60-19CF-4452-B7BA-F440B6F8ABCF}" type="sibTrans" cxnId="{1DCE8643-AFB0-485E-BBBB-82A60DAFE3FD}">
      <dgm:prSet/>
      <dgm:spPr/>
      <dgm:t>
        <a:bodyPr/>
        <a:lstStyle/>
        <a:p>
          <a:endParaRPr lang="en-US"/>
        </a:p>
      </dgm:t>
    </dgm:pt>
    <dgm:pt modelId="{91F992AB-6280-4A4A-BFE5-75F4FC5107DB}">
      <dgm:prSet phldrT="[Text]" custT="1"/>
      <dgm:spPr>
        <a:xfrm>
          <a:off x="4724397" y="0"/>
          <a:ext cx="1532929" cy="3708400"/>
        </a:xfrm>
        <a:prstGeom prst="rect">
          <a:avLst/>
        </a:prstGeom>
        <a:solidFill>
          <a:schemeClr val="accent1">
            <a:lumMod val="40000"/>
            <a:lumOff val="60000"/>
            <a:alpha val="60000"/>
          </a:schemeClr>
        </a:solidFill>
        <a:ln w="28250" cap="flat" cmpd="sng" algn="ctr">
          <a:solidFill>
            <a:schemeClr val="tx2"/>
          </a:solidFill>
          <a:prstDash val="solid"/>
        </a:ln>
        <a:effectLst/>
      </dgm:spPr>
      <dgm:t>
        <a:bodyPr/>
        <a:lstStyle/>
        <a:p>
          <a:pPr>
            <a:lnSpc>
              <a:spcPct val="100000"/>
            </a:lnSpc>
          </a:pPr>
          <a:r>
            <a:rPr lang="en-US" sz="1400" b="1" dirty="0">
              <a:solidFill>
                <a:schemeClr val="tx1"/>
              </a:solidFill>
              <a:latin typeface="Myriad Pro" pitchFamily="34" charset="0"/>
              <a:ea typeface="+mn-ea"/>
              <a:cs typeface="+mn-cs"/>
            </a:rPr>
            <a:t>Public Interest</a:t>
          </a:r>
        </a:p>
      </dgm:t>
    </dgm:pt>
    <dgm:pt modelId="{1D8543F5-3EC9-4EEC-97DB-BD586AA3CAF3}" type="parTrans" cxnId="{8BCAFDD9-0BA1-42BC-844F-3A9FBA6E825E}">
      <dgm:prSet/>
      <dgm:spPr/>
      <dgm:t>
        <a:bodyPr/>
        <a:lstStyle/>
        <a:p>
          <a:endParaRPr lang="en-US"/>
        </a:p>
      </dgm:t>
    </dgm:pt>
    <dgm:pt modelId="{A9BD9A12-9657-4D66-91A8-C5B53F572D4D}" type="sibTrans" cxnId="{8BCAFDD9-0BA1-42BC-844F-3A9FBA6E825E}">
      <dgm:prSet/>
      <dgm:spPr/>
      <dgm:t>
        <a:bodyPr/>
        <a:lstStyle/>
        <a:p>
          <a:endParaRPr lang="en-US"/>
        </a:p>
      </dgm:t>
    </dgm:pt>
    <dgm:pt modelId="{3CA7D8AF-213D-4AA5-929B-D5139AEA2DF2}">
      <dgm:prSet phldrT="[Text]" custT="1"/>
      <dgm:spPr>
        <a:xfrm>
          <a:off x="3157835" y="0"/>
          <a:ext cx="1532929" cy="3708400"/>
        </a:xfrm>
        <a:prstGeom prst="rect">
          <a:avLst/>
        </a:prstGeom>
        <a:solidFill>
          <a:schemeClr val="accent1">
            <a:lumMod val="60000"/>
            <a:lumOff val="40000"/>
            <a:alpha val="70000"/>
          </a:schemeClr>
        </a:solidFill>
        <a:ln w="28250" cap="flat" cmpd="sng" algn="ctr">
          <a:solidFill>
            <a:schemeClr val="tx2"/>
          </a:solidFill>
          <a:prstDash val="solid"/>
        </a:ln>
        <a:effectLst/>
      </dgm:spPr>
      <dgm:t>
        <a:bodyPr/>
        <a:lstStyle/>
        <a:p>
          <a:pPr>
            <a:lnSpc>
              <a:spcPct val="100000"/>
            </a:lnSpc>
          </a:pPr>
          <a:r>
            <a:rPr lang="en-US" sz="1400" b="1" dirty="0">
              <a:solidFill>
                <a:schemeClr val="tx1"/>
              </a:solidFill>
              <a:latin typeface="Myriad Pro" pitchFamily="34" charset="0"/>
              <a:ea typeface="+mn-ea"/>
              <a:cs typeface="+mn-cs"/>
            </a:rPr>
            <a:t>Employee Integrity</a:t>
          </a:r>
        </a:p>
      </dgm:t>
    </dgm:pt>
    <dgm:pt modelId="{7E3A402F-F2FE-4598-BCB3-F64E220DD1AF}" type="parTrans" cxnId="{B1E1B629-3EBD-40AA-8F24-7446F1AF28F6}">
      <dgm:prSet/>
      <dgm:spPr/>
      <dgm:t>
        <a:bodyPr/>
        <a:lstStyle/>
        <a:p>
          <a:endParaRPr lang="en-US"/>
        </a:p>
      </dgm:t>
    </dgm:pt>
    <dgm:pt modelId="{22F89321-CCC3-42A1-AF1C-7A822C8754BF}" type="sibTrans" cxnId="{B1E1B629-3EBD-40AA-8F24-7446F1AF28F6}">
      <dgm:prSet/>
      <dgm:spPr/>
      <dgm:t>
        <a:bodyPr/>
        <a:lstStyle/>
        <a:p>
          <a:endParaRPr lang="en-US"/>
        </a:p>
      </dgm:t>
    </dgm:pt>
    <dgm:pt modelId="{8A59959D-7746-4B5E-98FE-14EC458232F7}">
      <dgm:prSet phldrT="[Text]" custT="1"/>
      <dgm:spPr>
        <a:xfrm>
          <a:off x="6315670" y="0"/>
          <a:ext cx="1532929" cy="3708400"/>
        </a:xfrm>
        <a:prstGeom prst="rect">
          <a:avLst/>
        </a:prstGeom>
        <a:solidFill>
          <a:schemeClr val="accent1">
            <a:lumMod val="20000"/>
            <a:lumOff val="80000"/>
          </a:schemeClr>
        </a:solidFill>
        <a:ln w="28250" cap="flat" cmpd="sng" algn="ctr">
          <a:solidFill>
            <a:schemeClr val="tx2"/>
          </a:solidFill>
          <a:prstDash val="solid"/>
        </a:ln>
        <a:effectLst/>
      </dgm:spPr>
      <dgm:t>
        <a:bodyPr/>
        <a:lstStyle/>
        <a:p>
          <a:pPr>
            <a:lnSpc>
              <a:spcPct val="100000"/>
            </a:lnSpc>
          </a:pPr>
          <a:r>
            <a:rPr lang="en-US" sz="1400" b="1" dirty="0">
              <a:solidFill>
                <a:schemeClr val="tx1"/>
              </a:solidFill>
              <a:latin typeface="Myriad Pro" pitchFamily="34" charset="0"/>
              <a:ea typeface="+mn-ea"/>
              <a:cs typeface="+mn-cs"/>
            </a:rPr>
            <a:t>Other Investigative Areas</a:t>
          </a:r>
        </a:p>
      </dgm:t>
    </dgm:pt>
    <dgm:pt modelId="{77816522-716C-498E-B1FE-4C062FB05C78}" type="parTrans" cxnId="{950FC857-18ED-4013-BFB7-6A3CBAF8A5E8}">
      <dgm:prSet/>
      <dgm:spPr/>
      <dgm:t>
        <a:bodyPr/>
        <a:lstStyle/>
        <a:p>
          <a:endParaRPr lang="en-US"/>
        </a:p>
      </dgm:t>
    </dgm:pt>
    <dgm:pt modelId="{CE3AC619-C239-47D6-9357-0369BEC471F5}" type="sibTrans" cxnId="{950FC857-18ED-4013-BFB7-6A3CBAF8A5E8}">
      <dgm:prSet/>
      <dgm:spPr/>
      <dgm:t>
        <a:bodyPr/>
        <a:lstStyle/>
        <a:p>
          <a:endParaRPr lang="en-US"/>
        </a:p>
      </dgm:t>
    </dgm:pt>
    <dgm:pt modelId="{B8A2B06B-1AD1-48C0-9F86-4D19B74182CB}" type="pres">
      <dgm:prSet presAssocID="{A8EEA696-0EC4-470D-BA6B-7D5CA239ECFD}" presName="Name0" presStyleCnt="0">
        <dgm:presLayoutVars>
          <dgm:dir/>
          <dgm:resizeHandles val="exact"/>
        </dgm:presLayoutVars>
      </dgm:prSet>
      <dgm:spPr/>
    </dgm:pt>
    <dgm:pt modelId="{0C9C6AEB-A5EC-4B75-9382-16087975C994}" type="pres">
      <dgm:prSet presAssocID="{A8EEA696-0EC4-470D-BA6B-7D5CA239ECFD}" presName="fgShape" presStyleLbl="fgShp" presStyleIdx="0" presStyleCnt="1"/>
      <dgm:spPr>
        <a:xfrm>
          <a:off x="313943" y="2966720"/>
          <a:ext cx="7220712" cy="556260"/>
        </a:xfrm>
        <a:prstGeom prst="leftRightArrow">
          <a:avLst/>
        </a:prstGeom>
        <a:solidFill>
          <a:schemeClr val="accent1">
            <a:lumMod val="75000"/>
          </a:schemeClr>
        </a:solidFill>
        <a:ln w="28250" cap="flat" cmpd="sng" algn="ctr">
          <a:solidFill>
            <a:schemeClr val="bg1"/>
          </a:solidFill>
          <a:prstDash val="solid"/>
        </a:ln>
        <a:effectLst/>
      </dgm:spPr>
    </dgm:pt>
    <dgm:pt modelId="{B0FE49D2-3B29-4AF8-A6A2-3FD4DC123D72}" type="pres">
      <dgm:prSet presAssocID="{A8EEA696-0EC4-470D-BA6B-7D5CA239ECFD}" presName="linComp" presStyleCnt="0"/>
      <dgm:spPr/>
    </dgm:pt>
    <dgm:pt modelId="{C88439DD-2044-4776-8F1C-30680F1E5E84}" type="pres">
      <dgm:prSet presAssocID="{0216A535-5912-45B1-9613-E2F5ECD618EC}" presName="compNode" presStyleCnt="0"/>
      <dgm:spPr/>
    </dgm:pt>
    <dgm:pt modelId="{4AB37A93-6F9E-4D5C-94AB-8730F9A392D0}" type="pres">
      <dgm:prSet presAssocID="{0216A535-5912-45B1-9613-E2F5ECD618EC}" presName="bkgdShape" presStyleLbl="node1" presStyleIdx="0" presStyleCnt="5" custLinFactNeighborX="-6400" custLinFactNeighborY="45205"/>
      <dgm:spPr>
        <a:prstGeom prst="rect">
          <a:avLst/>
        </a:prstGeom>
      </dgm:spPr>
    </dgm:pt>
    <dgm:pt modelId="{DF2E8368-633A-4304-BD4A-D662739BEA14}" type="pres">
      <dgm:prSet presAssocID="{0216A535-5912-45B1-9613-E2F5ECD618EC}" presName="nodeTx" presStyleLbl="node1" presStyleIdx="0" presStyleCnt="5">
        <dgm:presLayoutVars>
          <dgm:bulletEnabled val="1"/>
        </dgm:presLayoutVars>
      </dgm:prSet>
      <dgm:spPr/>
    </dgm:pt>
    <dgm:pt modelId="{534B3FD1-CBED-4158-9ED3-1F7F2AAE5723}" type="pres">
      <dgm:prSet presAssocID="{0216A535-5912-45B1-9613-E2F5ECD618EC}" presName="invisiNode" presStyleLbl="node1" presStyleIdx="0" presStyleCnt="5"/>
      <dgm:spPr/>
    </dgm:pt>
    <dgm:pt modelId="{A59891D3-AACF-4C4C-93A7-B8EEF1C42EB5}" type="pres">
      <dgm:prSet presAssocID="{0216A535-5912-45B1-9613-E2F5ECD618EC}" presName="imagNode" presStyleLbl="fgImgPlace1" presStyleIdx="0" presStyleCnt="5"/>
      <dgm:spPr>
        <a:xfrm>
          <a:off x="149016" y="222504"/>
          <a:ext cx="1234897" cy="1234897"/>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truck" title="Photo of truck"/>
        </a:ext>
      </dgm:extLst>
    </dgm:pt>
    <dgm:pt modelId="{52BC73C6-96DE-493E-92F3-F6AEF410006D}" type="pres">
      <dgm:prSet presAssocID="{ED588BB7-ADAC-46E0-8064-04A6A87C9C7C}" presName="sibTrans" presStyleLbl="sibTrans2D1" presStyleIdx="0" presStyleCnt="0"/>
      <dgm:spPr/>
    </dgm:pt>
    <dgm:pt modelId="{31290516-0F21-4E43-91B9-1AEA551BF6D3}" type="pres">
      <dgm:prSet presAssocID="{F1F55BF6-DB2F-48EF-A6BA-A0DE3EF11753}" presName="compNode" presStyleCnt="0"/>
      <dgm:spPr/>
    </dgm:pt>
    <dgm:pt modelId="{C9C6C1FA-EAB2-4A65-8D00-85259E8206E8}" type="pres">
      <dgm:prSet presAssocID="{F1F55BF6-DB2F-48EF-A6BA-A0DE3EF11753}" presName="bkgdShape" presStyleLbl="node1" presStyleIdx="1" presStyleCnt="5"/>
      <dgm:spPr>
        <a:prstGeom prst="rect">
          <a:avLst/>
        </a:prstGeom>
      </dgm:spPr>
    </dgm:pt>
    <dgm:pt modelId="{10E05BBC-C647-4300-B574-581DAA59BEB1}" type="pres">
      <dgm:prSet presAssocID="{F1F55BF6-DB2F-48EF-A6BA-A0DE3EF11753}" presName="nodeTx" presStyleLbl="node1" presStyleIdx="1" presStyleCnt="5">
        <dgm:presLayoutVars>
          <dgm:bulletEnabled val="1"/>
        </dgm:presLayoutVars>
      </dgm:prSet>
      <dgm:spPr/>
    </dgm:pt>
    <dgm:pt modelId="{B44A9730-2B80-4BDF-A51C-E643C5C92B71}" type="pres">
      <dgm:prSet presAssocID="{F1F55BF6-DB2F-48EF-A6BA-A0DE3EF11753}" presName="invisiNode" presStyleLbl="node1" presStyleIdx="1" presStyleCnt="5"/>
      <dgm:spPr/>
    </dgm:pt>
    <dgm:pt modelId="{0584780B-8ED0-4758-B288-2DFBA3A36079}" type="pres">
      <dgm:prSet presAssocID="{F1F55BF6-DB2F-48EF-A6BA-A0DE3EF11753}" presName="imagNode" presStyleLbl="fgImgPlace1" presStyleIdx="1" presStyleCnt="5" custLinFactNeighborX="1407"/>
      <dgm:spPr>
        <a:xfrm>
          <a:off x="1745308" y="222504"/>
          <a:ext cx="1234897" cy="123489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calculator and pen" title="Photo of calculator and pen"/>
        </a:ext>
      </dgm:extLst>
    </dgm:pt>
    <dgm:pt modelId="{665FB582-9D36-42BB-BF9C-44BB07A0E202}" type="pres">
      <dgm:prSet presAssocID="{25E9EA60-19CF-4452-B7BA-F440B6F8ABCF}" presName="sibTrans" presStyleLbl="sibTrans2D1" presStyleIdx="0" presStyleCnt="0"/>
      <dgm:spPr/>
    </dgm:pt>
    <dgm:pt modelId="{F4E6480B-EFD6-4E35-814F-230086FA7965}" type="pres">
      <dgm:prSet presAssocID="{3CA7D8AF-213D-4AA5-929B-D5139AEA2DF2}" presName="compNode" presStyleCnt="0"/>
      <dgm:spPr/>
    </dgm:pt>
    <dgm:pt modelId="{8450D3E7-49E6-4298-8E82-1FE360BB2966}" type="pres">
      <dgm:prSet presAssocID="{3CA7D8AF-213D-4AA5-929B-D5139AEA2DF2}" presName="bkgdShape" presStyleLbl="node1" presStyleIdx="2" presStyleCnt="5"/>
      <dgm:spPr>
        <a:prstGeom prst="rect">
          <a:avLst/>
        </a:prstGeom>
      </dgm:spPr>
    </dgm:pt>
    <dgm:pt modelId="{5ACDD231-FFFC-4C48-A1D5-26EA9B41C67C}" type="pres">
      <dgm:prSet presAssocID="{3CA7D8AF-213D-4AA5-929B-D5139AEA2DF2}" presName="nodeTx" presStyleLbl="node1" presStyleIdx="2" presStyleCnt="5">
        <dgm:presLayoutVars>
          <dgm:bulletEnabled val="1"/>
        </dgm:presLayoutVars>
      </dgm:prSet>
      <dgm:spPr/>
    </dgm:pt>
    <dgm:pt modelId="{897D8415-669E-40CC-A0FD-55F11111CCF2}" type="pres">
      <dgm:prSet presAssocID="{3CA7D8AF-213D-4AA5-929B-D5139AEA2DF2}" presName="invisiNode" presStyleLbl="node1" presStyleIdx="2" presStyleCnt="5"/>
      <dgm:spPr/>
    </dgm:pt>
    <dgm:pt modelId="{F542F39B-AF74-400C-BBE0-E09B8D850136}" type="pres">
      <dgm:prSet presAssocID="{3CA7D8AF-213D-4AA5-929B-D5139AEA2DF2}" presName="imagNode" presStyleLbl="fgImgPlace1" presStyleIdx="2" presStyleCnt="5"/>
      <dgm:spPr>
        <a:xfrm>
          <a:off x="3306851" y="222504"/>
          <a:ext cx="1234897" cy="1234897"/>
        </a:xfrm>
        <a:prstGeom prst="ellipse">
          <a:avLst/>
        </a:prstGeom>
        <a:blipFill rotWithShape="1">
          <a:blip xmlns:r="http://schemas.openxmlformats.org/officeDocument/2006/relationships" r:embed="rId3"/>
          <a:stretch>
            <a:fillRect/>
          </a:stretch>
        </a:blipFill>
        <a:ln w="28250" cap="flat" cmpd="sng" algn="ctr">
          <a:solidFill>
            <a:sysClr val="window" lastClr="FFFFFF">
              <a:hueOff val="0"/>
              <a:satOff val="0"/>
              <a:lumOff val="0"/>
              <a:alphaOff val="0"/>
            </a:sysClr>
          </a:solidFill>
          <a:prstDash val="solid"/>
        </a:ln>
        <a:effectLst/>
      </dgm:spPr>
    </dgm:pt>
    <dgm:pt modelId="{7CB871F9-7641-4D96-A576-4BB11E2DB6C3}" type="pres">
      <dgm:prSet presAssocID="{22F89321-CCC3-42A1-AF1C-7A822C8754BF}" presName="sibTrans" presStyleLbl="sibTrans2D1" presStyleIdx="0" presStyleCnt="0"/>
      <dgm:spPr/>
    </dgm:pt>
    <dgm:pt modelId="{3A9393B8-2EC1-4135-8EFF-443F7F9B4D4D}" type="pres">
      <dgm:prSet presAssocID="{91F992AB-6280-4A4A-BFE5-75F4FC5107DB}" presName="compNode" presStyleCnt="0"/>
      <dgm:spPr/>
    </dgm:pt>
    <dgm:pt modelId="{B5F2642D-42EF-4FAA-8A87-6098661F8F88}" type="pres">
      <dgm:prSet presAssocID="{91F992AB-6280-4A4A-BFE5-75F4FC5107DB}" presName="bkgdShape" presStyleLbl="node1" presStyleIdx="3" presStyleCnt="5" custLinFactNeighborX="-806" custLinFactNeighborY="21877"/>
      <dgm:spPr>
        <a:prstGeom prst="rect">
          <a:avLst/>
        </a:prstGeom>
      </dgm:spPr>
    </dgm:pt>
    <dgm:pt modelId="{6FFAAD78-6B5B-4F23-A830-315A8ED759FC}" type="pres">
      <dgm:prSet presAssocID="{91F992AB-6280-4A4A-BFE5-75F4FC5107DB}" presName="nodeTx" presStyleLbl="node1" presStyleIdx="3" presStyleCnt="5">
        <dgm:presLayoutVars>
          <dgm:bulletEnabled val="1"/>
        </dgm:presLayoutVars>
      </dgm:prSet>
      <dgm:spPr/>
    </dgm:pt>
    <dgm:pt modelId="{79EB4474-AC25-4CC7-AA0A-C9611B4D53AC}" type="pres">
      <dgm:prSet presAssocID="{91F992AB-6280-4A4A-BFE5-75F4FC5107DB}" presName="invisiNode" presStyleLbl="node1" presStyleIdx="3" presStyleCnt="5"/>
      <dgm:spPr/>
    </dgm:pt>
    <dgm:pt modelId="{F5EBB006-857F-4A66-A2BC-A7F1CD2B2705}" type="pres">
      <dgm:prSet presAssocID="{91F992AB-6280-4A4A-BFE5-75F4FC5107DB}" presName="imagNode" presStyleLbl="fgImgPlace1" presStyleIdx="3" presStyleCnt="5"/>
      <dgm:spPr>
        <a:xfrm>
          <a:off x="4885768" y="222504"/>
          <a:ext cx="1234897" cy="1234897"/>
        </a:xfrm>
        <a:prstGeom prst="ellipse">
          <a:avLst/>
        </a:prstGeom>
        <a:blipFill rotWithShape="1">
          <a:blip xmlns:r="http://schemas.openxmlformats.org/officeDocument/2006/relationships" r:embed="rId4"/>
          <a:stretch>
            <a:fillRect/>
          </a:stretch>
        </a:blipFill>
        <a:ln w="28250" cap="flat" cmpd="sng" algn="ctr">
          <a:solidFill>
            <a:sysClr val="window" lastClr="FFFFFF">
              <a:hueOff val="0"/>
              <a:satOff val="0"/>
              <a:lumOff val="0"/>
              <a:alphaOff val="0"/>
            </a:sysClr>
          </a:solidFill>
          <a:prstDash val="solid"/>
        </a:ln>
        <a:effectLst/>
      </dgm:spPr>
    </dgm:pt>
    <dgm:pt modelId="{E37DE9C5-0823-471C-A730-43DC347FBBCA}" type="pres">
      <dgm:prSet presAssocID="{A9BD9A12-9657-4D66-91A8-C5B53F572D4D}" presName="sibTrans" presStyleLbl="sibTrans2D1" presStyleIdx="0" presStyleCnt="0"/>
      <dgm:spPr/>
    </dgm:pt>
    <dgm:pt modelId="{FC93435B-0F30-4125-B9B9-265A47BC0282}" type="pres">
      <dgm:prSet presAssocID="{8A59959D-7746-4B5E-98FE-14EC458232F7}" presName="compNode" presStyleCnt="0"/>
      <dgm:spPr/>
    </dgm:pt>
    <dgm:pt modelId="{8576192F-E0A6-4B34-B8B9-DB3F962FBDF8}" type="pres">
      <dgm:prSet presAssocID="{8A59959D-7746-4B5E-98FE-14EC458232F7}" presName="bkgdShape" presStyleLbl="node1" presStyleIdx="4" presStyleCnt="5"/>
      <dgm:spPr>
        <a:prstGeom prst="rect">
          <a:avLst/>
        </a:prstGeom>
      </dgm:spPr>
    </dgm:pt>
    <dgm:pt modelId="{B8E6E421-1E2F-45D6-944A-AEEF926A12A9}" type="pres">
      <dgm:prSet presAssocID="{8A59959D-7746-4B5E-98FE-14EC458232F7}" presName="nodeTx" presStyleLbl="node1" presStyleIdx="4" presStyleCnt="5">
        <dgm:presLayoutVars>
          <dgm:bulletEnabled val="1"/>
        </dgm:presLayoutVars>
      </dgm:prSet>
      <dgm:spPr/>
    </dgm:pt>
    <dgm:pt modelId="{C15FFD07-22BA-4E70-BB2E-BD3EF9477480}" type="pres">
      <dgm:prSet presAssocID="{8A59959D-7746-4B5E-98FE-14EC458232F7}" presName="invisiNode" presStyleLbl="node1" presStyleIdx="4" presStyleCnt="5"/>
      <dgm:spPr/>
    </dgm:pt>
    <dgm:pt modelId="{3D525E8D-B26C-4AB8-AFE2-0AA8A3C26CDB}" type="pres">
      <dgm:prSet presAssocID="{8A59959D-7746-4B5E-98FE-14EC458232F7}" presName="imagNode" presStyleLbl="fgImgPlace1" presStyleIdx="4" presStyleCnt="5"/>
      <dgm:spPr>
        <a:xfrm>
          <a:off x="6464686" y="222504"/>
          <a:ext cx="1234897" cy="1234897"/>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criminal statutes and handcuffs" title="Photo of criminal statutes and handcuffs"/>
        </a:ext>
      </dgm:extLst>
    </dgm:pt>
  </dgm:ptLst>
  <dgm:cxnLst>
    <dgm:cxn modelId="{C7D9CE27-7A09-4DBA-995F-7B99FAB550DA}" type="presOf" srcId="{8A59959D-7746-4B5E-98FE-14EC458232F7}" destId="{8576192F-E0A6-4B34-B8B9-DB3F962FBDF8}" srcOrd="0" destOrd="0" presId="urn:microsoft.com/office/officeart/2005/8/layout/hList7"/>
    <dgm:cxn modelId="{30199929-ED7E-4B2C-AA22-E7B6B7F629A8}" type="presOf" srcId="{0216A535-5912-45B1-9613-E2F5ECD618EC}" destId="{4AB37A93-6F9E-4D5C-94AB-8730F9A392D0}" srcOrd="0" destOrd="0" presId="urn:microsoft.com/office/officeart/2005/8/layout/hList7"/>
    <dgm:cxn modelId="{B1E1B629-3EBD-40AA-8F24-7446F1AF28F6}" srcId="{A8EEA696-0EC4-470D-BA6B-7D5CA239ECFD}" destId="{3CA7D8AF-213D-4AA5-929B-D5139AEA2DF2}" srcOrd="2" destOrd="0" parTransId="{7E3A402F-F2FE-4598-BCB3-F64E220DD1AF}" sibTransId="{22F89321-CCC3-42A1-AF1C-7A822C8754BF}"/>
    <dgm:cxn modelId="{1DCE8643-AFB0-485E-BBBB-82A60DAFE3FD}" srcId="{A8EEA696-0EC4-470D-BA6B-7D5CA239ECFD}" destId="{F1F55BF6-DB2F-48EF-A6BA-A0DE3EF11753}" srcOrd="1" destOrd="0" parTransId="{9884767A-ED5C-4756-AD59-3FFD61F7DD16}" sibTransId="{25E9EA60-19CF-4452-B7BA-F440B6F8ABCF}"/>
    <dgm:cxn modelId="{B4BFE843-006B-4275-B151-5A8F0EFAC4D2}" type="presOf" srcId="{8A59959D-7746-4B5E-98FE-14EC458232F7}" destId="{B8E6E421-1E2F-45D6-944A-AEEF926A12A9}" srcOrd="1" destOrd="0" presId="urn:microsoft.com/office/officeart/2005/8/layout/hList7"/>
    <dgm:cxn modelId="{570D5B4B-79BD-4671-A65C-30A20E1BA5C6}" type="presOf" srcId="{91F992AB-6280-4A4A-BFE5-75F4FC5107DB}" destId="{6FFAAD78-6B5B-4F23-A830-315A8ED759FC}" srcOrd="1" destOrd="0" presId="urn:microsoft.com/office/officeart/2005/8/layout/hList7"/>
    <dgm:cxn modelId="{0E4B986E-BB19-4E2B-A954-F3731B155B29}" type="presOf" srcId="{22F89321-CCC3-42A1-AF1C-7A822C8754BF}" destId="{7CB871F9-7641-4D96-A576-4BB11E2DB6C3}" srcOrd="0" destOrd="0" presId="urn:microsoft.com/office/officeart/2005/8/layout/hList7"/>
    <dgm:cxn modelId="{4E93B352-CBFC-4440-9E29-2E96D9E325AD}" type="presOf" srcId="{F1F55BF6-DB2F-48EF-A6BA-A0DE3EF11753}" destId="{C9C6C1FA-EAB2-4A65-8D00-85259E8206E8}" srcOrd="0" destOrd="0" presId="urn:microsoft.com/office/officeart/2005/8/layout/hList7"/>
    <dgm:cxn modelId="{950FC857-18ED-4013-BFB7-6A3CBAF8A5E8}" srcId="{A8EEA696-0EC4-470D-BA6B-7D5CA239ECFD}" destId="{8A59959D-7746-4B5E-98FE-14EC458232F7}" srcOrd="4" destOrd="0" parTransId="{77816522-716C-498E-B1FE-4C062FB05C78}" sibTransId="{CE3AC619-C239-47D6-9357-0369BEC471F5}"/>
    <dgm:cxn modelId="{9771F67A-6B7F-40B9-AA64-B1FAA06DD337}" type="presOf" srcId="{ED588BB7-ADAC-46E0-8064-04A6A87C9C7C}" destId="{52BC73C6-96DE-493E-92F3-F6AEF410006D}" srcOrd="0" destOrd="0" presId="urn:microsoft.com/office/officeart/2005/8/layout/hList7"/>
    <dgm:cxn modelId="{3E47F180-AC1B-41DC-832F-36DF33B86F98}" type="presOf" srcId="{0216A535-5912-45B1-9613-E2F5ECD618EC}" destId="{DF2E8368-633A-4304-BD4A-D662739BEA14}" srcOrd="1" destOrd="0" presId="urn:microsoft.com/office/officeart/2005/8/layout/hList7"/>
    <dgm:cxn modelId="{66D73F8D-6710-4E4F-9567-CC927120BD8F}" type="presOf" srcId="{A8EEA696-0EC4-470D-BA6B-7D5CA239ECFD}" destId="{B8A2B06B-1AD1-48C0-9F86-4D19B74182CB}" srcOrd="0" destOrd="0" presId="urn:microsoft.com/office/officeart/2005/8/layout/hList7"/>
    <dgm:cxn modelId="{D088B7A2-529B-486B-ABE3-8ED66C25017B}" type="presOf" srcId="{91F992AB-6280-4A4A-BFE5-75F4FC5107DB}" destId="{B5F2642D-42EF-4FAA-8A87-6098661F8F88}" srcOrd="0" destOrd="0" presId="urn:microsoft.com/office/officeart/2005/8/layout/hList7"/>
    <dgm:cxn modelId="{5DF771AE-51AC-4D16-A255-B5BE4D103D8F}" srcId="{A8EEA696-0EC4-470D-BA6B-7D5CA239ECFD}" destId="{0216A535-5912-45B1-9613-E2F5ECD618EC}" srcOrd="0" destOrd="0" parTransId="{7E0E9CDD-3EE0-4DEA-8BF0-7F7B71E98FCD}" sibTransId="{ED588BB7-ADAC-46E0-8064-04A6A87C9C7C}"/>
    <dgm:cxn modelId="{8BCAFDD9-0BA1-42BC-844F-3A9FBA6E825E}" srcId="{A8EEA696-0EC4-470D-BA6B-7D5CA239ECFD}" destId="{91F992AB-6280-4A4A-BFE5-75F4FC5107DB}" srcOrd="3" destOrd="0" parTransId="{1D8543F5-3EC9-4EEC-97DB-BD586AA3CAF3}" sibTransId="{A9BD9A12-9657-4D66-91A8-C5B53F572D4D}"/>
    <dgm:cxn modelId="{168DB2DE-527F-47A9-9A54-0139AC0C73BA}" type="presOf" srcId="{3CA7D8AF-213D-4AA5-929B-D5139AEA2DF2}" destId="{5ACDD231-FFFC-4C48-A1D5-26EA9B41C67C}" srcOrd="1" destOrd="0" presId="urn:microsoft.com/office/officeart/2005/8/layout/hList7"/>
    <dgm:cxn modelId="{BDDBC8E5-DC6D-4D85-A853-301EEBFCD755}" type="presOf" srcId="{3CA7D8AF-213D-4AA5-929B-D5139AEA2DF2}" destId="{8450D3E7-49E6-4298-8E82-1FE360BB2966}" srcOrd="0" destOrd="0" presId="urn:microsoft.com/office/officeart/2005/8/layout/hList7"/>
    <dgm:cxn modelId="{B0C9AFEA-D71D-4F37-A6D9-A3536D78F4AC}" type="presOf" srcId="{25E9EA60-19CF-4452-B7BA-F440B6F8ABCF}" destId="{665FB582-9D36-42BB-BF9C-44BB07A0E202}" srcOrd="0" destOrd="0" presId="urn:microsoft.com/office/officeart/2005/8/layout/hList7"/>
    <dgm:cxn modelId="{991A24ED-894B-40C1-B548-3B6AEAE86891}" type="presOf" srcId="{A9BD9A12-9657-4D66-91A8-C5B53F572D4D}" destId="{E37DE9C5-0823-471C-A730-43DC347FBBCA}" srcOrd="0" destOrd="0" presId="urn:microsoft.com/office/officeart/2005/8/layout/hList7"/>
    <dgm:cxn modelId="{14D77EFC-306B-4FB3-B7B6-D8D610A94DB7}" type="presOf" srcId="{F1F55BF6-DB2F-48EF-A6BA-A0DE3EF11753}" destId="{10E05BBC-C647-4300-B574-581DAA59BEB1}" srcOrd="1" destOrd="0" presId="urn:microsoft.com/office/officeart/2005/8/layout/hList7"/>
    <dgm:cxn modelId="{29864573-1EE2-4CB9-A6BD-5E790DEBFA42}" type="presParOf" srcId="{B8A2B06B-1AD1-48C0-9F86-4D19B74182CB}" destId="{0C9C6AEB-A5EC-4B75-9382-16087975C994}" srcOrd="0" destOrd="0" presId="urn:microsoft.com/office/officeart/2005/8/layout/hList7"/>
    <dgm:cxn modelId="{8387D813-884E-49D6-B9B0-AE9BFB6CE640}" type="presParOf" srcId="{B8A2B06B-1AD1-48C0-9F86-4D19B74182CB}" destId="{B0FE49D2-3B29-4AF8-A6A2-3FD4DC123D72}" srcOrd="1" destOrd="0" presId="urn:microsoft.com/office/officeart/2005/8/layout/hList7"/>
    <dgm:cxn modelId="{1AAED7C2-E9F7-464A-B5F2-2EDF1ECD560A}" type="presParOf" srcId="{B0FE49D2-3B29-4AF8-A6A2-3FD4DC123D72}" destId="{C88439DD-2044-4776-8F1C-30680F1E5E84}" srcOrd="0" destOrd="0" presId="urn:microsoft.com/office/officeart/2005/8/layout/hList7"/>
    <dgm:cxn modelId="{0E578A87-0B62-4633-957A-D48A1D12888F}" type="presParOf" srcId="{C88439DD-2044-4776-8F1C-30680F1E5E84}" destId="{4AB37A93-6F9E-4D5C-94AB-8730F9A392D0}" srcOrd="0" destOrd="0" presId="urn:microsoft.com/office/officeart/2005/8/layout/hList7"/>
    <dgm:cxn modelId="{A3F1BCA6-8D56-4448-A07E-B7E1644F18CA}" type="presParOf" srcId="{C88439DD-2044-4776-8F1C-30680F1E5E84}" destId="{DF2E8368-633A-4304-BD4A-D662739BEA14}" srcOrd="1" destOrd="0" presId="urn:microsoft.com/office/officeart/2005/8/layout/hList7"/>
    <dgm:cxn modelId="{8EA5566E-0D15-449A-B572-16AD7D31968C}" type="presParOf" srcId="{C88439DD-2044-4776-8F1C-30680F1E5E84}" destId="{534B3FD1-CBED-4158-9ED3-1F7F2AAE5723}" srcOrd="2" destOrd="0" presId="urn:microsoft.com/office/officeart/2005/8/layout/hList7"/>
    <dgm:cxn modelId="{FE0A9EE7-1C9D-4542-AE29-55D85965DEC1}" type="presParOf" srcId="{C88439DD-2044-4776-8F1C-30680F1E5E84}" destId="{A59891D3-AACF-4C4C-93A7-B8EEF1C42EB5}" srcOrd="3" destOrd="0" presId="urn:microsoft.com/office/officeart/2005/8/layout/hList7"/>
    <dgm:cxn modelId="{08944040-F77C-4784-9DA9-B989F0A085EF}" type="presParOf" srcId="{B0FE49D2-3B29-4AF8-A6A2-3FD4DC123D72}" destId="{52BC73C6-96DE-493E-92F3-F6AEF410006D}" srcOrd="1" destOrd="0" presId="urn:microsoft.com/office/officeart/2005/8/layout/hList7"/>
    <dgm:cxn modelId="{B0C6CD7B-8EE3-4534-B621-2C8277D0DA7B}" type="presParOf" srcId="{B0FE49D2-3B29-4AF8-A6A2-3FD4DC123D72}" destId="{31290516-0F21-4E43-91B9-1AEA551BF6D3}" srcOrd="2" destOrd="0" presId="urn:microsoft.com/office/officeart/2005/8/layout/hList7"/>
    <dgm:cxn modelId="{936C36D7-FDA6-473B-9134-26B2952DFB8A}" type="presParOf" srcId="{31290516-0F21-4E43-91B9-1AEA551BF6D3}" destId="{C9C6C1FA-EAB2-4A65-8D00-85259E8206E8}" srcOrd="0" destOrd="0" presId="urn:microsoft.com/office/officeart/2005/8/layout/hList7"/>
    <dgm:cxn modelId="{C60FFBB5-41A7-41B2-8C55-B953785E7AB9}" type="presParOf" srcId="{31290516-0F21-4E43-91B9-1AEA551BF6D3}" destId="{10E05BBC-C647-4300-B574-581DAA59BEB1}" srcOrd="1" destOrd="0" presId="urn:microsoft.com/office/officeart/2005/8/layout/hList7"/>
    <dgm:cxn modelId="{7A94CD6C-48A6-4C40-BCC4-464832D9D7EF}" type="presParOf" srcId="{31290516-0F21-4E43-91B9-1AEA551BF6D3}" destId="{B44A9730-2B80-4BDF-A51C-E643C5C92B71}" srcOrd="2" destOrd="0" presId="urn:microsoft.com/office/officeart/2005/8/layout/hList7"/>
    <dgm:cxn modelId="{86B560AC-5141-4DDF-A3BC-AC2024AE3922}" type="presParOf" srcId="{31290516-0F21-4E43-91B9-1AEA551BF6D3}" destId="{0584780B-8ED0-4758-B288-2DFBA3A36079}" srcOrd="3" destOrd="0" presId="urn:microsoft.com/office/officeart/2005/8/layout/hList7"/>
    <dgm:cxn modelId="{F6EB8230-9006-4D95-9934-AFD9B65E4DC4}" type="presParOf" srcId="{B0FE49D2-3B29-4AF8-A6A2-3FD4DC123D72}" destId="{665FB582-9D36-42BB-BF9C-44BB07A0E202}" srcOrd="3" destOrd="0" presId="urn:microsoft.com/office/officeart/2005/8/layout/hList7"/>
    <dgm:cxn modelId="{30BBFDC8-E740-4EC9-8A92-46D92FE7A52E}" type="presParOf" srcId="{B0FE49D2-3B29-4AF8-A6A2-3FD4DC123D72}" destId="{F4E6480B-EFD6-4E35-814F-230086FA7965}" srcOrd="4" destOrd="0" presId="urn:microsoft.com/office/officeart/2005/8/layout/hList7"/>
    <dgm:cxn modelId="{2566DA54-2374-4C5A-8668-3C543DB75E6C}" type="presParOf" srcId="{F4E6480B-EFD6-4E35-814F-230086FA7965}" destId="{8450D3E7-49E6-4298-8E82-1FE360BB2966}" srcOrd="0" destOrd="0" presId="urn:microsoft.com/office/officeart/2005/8/layout/hList7"/>
    <dgm:cxn modelId="{DC952353-EE56-488C-870F-D267F968FDCE}" type="presParOf" srcId="{F4E6480B-EFD6-4E35-814F-230086FA7965}" destId="{5ACDD231-FFFC-4C48-A1D5-26EA9B41C67C}" srcOrd="1" destOrd="0" presId="urn:microsoft.com/office/officeart/2005/8/layout/hList7"/>
    <dgm:cxn modelId="{E0BDBED5-02D7-4480-BAF5-7E1BE693FADB}" type="presParOf" srcId="{F4E6480B-EFD6-4E35-814F-230086FA7965}" destId="{897D8415-669E-40CC-A0FD-55F11111CCF2}" srcOrd="2" destOrd="0" presId="urn:microsoft.com/office/officeart/2005/8/layout/hList7"/>
    <dgm:cxn modelId="{17976B9D-4FF7-4DE7-A18A-DDD623C69956}" type="presParOf" srcId="{F4E6480B-EFD6-4E35-814F-230086FA7965}" destId="{F542F39B-AF74-400C-BBE0-E09B8D850136}" srcOrd="3" destOrd="0" presId="urn:microsoft.com/office/officeart/2005/8/layout/hList7"/>
    <dgm:cxn modelId="{6DB45FCB-AAC2-4CA3-9783-BAA580055019}" type="presParOf" srcId="{B0FE49D2-3B29-4AF8-A6A2-3FD4DC123D72}" destId="{7CB871F9-7641-4D96-A576-4BB11E2DB6C3}" srcOrd="5" destOrd="0" presId="urn:microsoft.com/office/officeart/2005/8/layout/hList7"/>
    <dgm:cxn modelId="{2E6B6135-8F59-4598-8D12-7FC2810D1539}" type="presParOf" srcId="{B0FE49D2-3B29-4AF8-A6A2-3FD4DC123D72}" destId="{3A9393B8-2EC1-4135-8EFF-443F7F9B4D4D}" srcOrd="6" destOrd="0" presId="urn:microsoft.com/office/officeart/2005/8/layout/hList7"/>
    <dgm:cxn modelId="{F777AA85-EAC7-4E7F-B4F5-652C5E9FA1C6}" type="presParOf" srcId="{3A9393B8-2EC1-4135-8EFF-443F7F9B4D4D}" destId="{B5F2642D-42EF-4FAA-8A87-6098661F8F88}" srcOrd="0" destOrd="0" presId="urn:microsoft.com/office/officeart/2005/8/layout/hList7"/>
    <dgm:cxn modelId="{BC2EC91B-1C95-492C-ABEC-BD492F01B65B}" type="presParOf" srcId="{3A9393B8-2EC1-4135-8EFF-443F7F9B4D4D}" destId="{6FFAAD78-6B5B-4F23-A830-315A8ED759FC}" srcOrd="1" destOrd="0" presId="urn:microsoft.com/office/officeart/2005/8/layout/hList7"/>
    <dgm:cxn modelId="{38FF7345-A51B-4245-BB66-731CEB4D8916}" type="presParOf" srcId="{3A9393B8-2EC1-4135-8EFF-443F7F9B4D4D}" destId="{79EB4474-AC25-4CC7-AA0A-C9611B4D53AC}" srcOrd="2" destOrd="0" presId="urn:microsoft.com/office/officeart/2005/8/layout/hList7"/>
    <dgm:cxn modelId="{E7DC5378-7564-4CF5-BE0B-9F94136C4B80}" type="presParOf" srcId="{3A9393B8-2EC1-4135-8EFF-443F7F9B4D4D}" destId="{F5EBB006-857F-4A66-A2BC-A7F1CD2B2705}" srcOrd="3" destOrd="0" presId="urn:microsoft.com/office/officeart/2005/8/layout/hList7"/>
    <dgm:cxn modelId="{934BCEF4-A66F-4DF9-99F2-62E2AA914E4B}" type="presParOf" srcId="{B0FE49D2-3B29-4AF8-A6A2-3FD4DC123D72}" destId="{E37DE9C5-0823-471C-A730-43DC347FBBCA}" srcOrd="7" destOrd="0" presId="urn:microsoft.com/office/officeart/2005/8/layout/hList7"/>
    <dgm:cxn modelId="{7450F971-4CE1-4F61-BC14-C0941F348EFA}" type="presParOf" srcId="{B0FE49D2-3B29-4AF8-A6A2-3FD4DC123D72}" destId="{FC93435B-0F30-4125-B9B9-265A47BC0282}" srcOrd="8" destOrd="0" presId="urn:microsoft.com/office/officeart/2005/8/layout/hList7"/>
    <dgm:cxn modelId="{AA8D2AF1-6D13-4A1C-B75B-472B931F7B75}" type="presParOf" srcId="{FC93435B-0F30-4125-B9B9-265A47BC0282}" destId="{8576192F-E0A6-4B34-B8B9-DB3F962FBDF8}" srcOrd="0" destOrd="0" presId="urn:microsoft.com/office/officeart/2005/8/layout/hList7"/>
    <dgm:cxn modelId="{95916C4E-6078-41D6-B7BF-4C1D662725BC}" type="presParOf" srcId="{FC93435B-0F30-4125-B9B9-265A47BC0282}" destId="{B8E6E421-1E2F-45D6-944A-AEEF926A12A9}" srcOrd="1" destOrd="0" presId="urn:microsoft.com/office/officeart/2005/8/layout/hList7"/>
    <dgm:cxn modelId="{593623C8-DDD4-4BA6-A7D9-F6C0FF579E0A}" type="presParOf" srcId="{FC93435B-0F30-4125-B9B9-265A47BC0282}" destId="{C15FFD07-22BA-4E70-BB2E-BD3EF9477480}" srcOrd="2" destOrd="0" presId="urn:microsoft.com/office/officeart/2005/8/layout/hList7"/>
    <dgm:cxn modelId="{E0674E9B-501B-4BDD-91FB-92362FF9736C}" type="presParOf" srcId="{FC93435B-0F30-4125-B9B9-265A47BC0282}" destId="{3D525E8D-B26C-4AB8-AFE2-0AA8A3C26CD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37A93-6F9E-4D5C-94AB-8730F9A392D0}">
      <dsp:nvSpPr>
        <dsp:cNvPr id="0" name=""/>
        <dsp:cNvSpPr/>
      </dsp:nvSpPr>
      <dsp:spPr>
        <a:xfrm>
          <a:off x="0" y="0"/>
          <a:ext cx="1532929" cy="3708400"/>
        </a:xfrm>
        <a:prstGeom prst="rect">
          <a:avLst/>
        </a:prstGeom>
        <a:solidFill>
          <a:schemeClr val="accent1">
            <a:lumMod val="50000"/>
            <a:alpha val="9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Transportation Safety</a:t>
          </a:r>
        </a:p>
      </dsp:txBody>
      <dsp:txXfrm>
        <a:off x="0" y="1483360"/>
        <a:ext cx="1532929" cy="1483360"/>
      </dsp:txXfrm>
    </dsp:sp>
    <dsp:sp modelId="{A59891D3-AACF-4C4C-93A7-B8EEF1C42EB5}">
      <dsp:nvSpPr>
        <dsp:cNvPr id="0" name=""/>
        <dsp:cNvSpPr/>
      </dsp:nvSpPr>
      <dsp:spPr>
        <a:xfrm>
          <a:off x="149016" y="222504"/>
          <a:ext cx="1234897" cy="1234897"/>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9C6C1FA-EAB2-4A65-8D00-85259E8206E8}">
      <dsp:nvSpPr>
        <dsp:cNvPr id="0" name=""/>
        <dsp:cNvSpPr/>
      </dsp:nvSpPr>
      <dsp:spPr>
        <a:xfrm>
          <a:off x="1578917" y="0"/>
          <a:ext cx="1532929" cy="3708400"/>
        </a:xfrm>
        <a:prstGeom prst="rect">
          <a:avLst/>
        </a:prstGeom>
        <a:solidFill>
          <a:schemeClr val="accent1">
            <a:lumMod val="75000"/>
            <a:alpha val="8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endParaRPr lang="en-US" sz="1400" b="1" kern="1200" dirty="0">
            <a:solidFill>
              <a:schemeClr val="tx1"/>
            </a:solidFill>
            <a:latin typeface="Myriad Pro" pitchFamily="34" charset="0"/>
            <a:ea typeface="+mn-ea"/>
            <a:cs typeface="+mn-cs"/>
          </a:endParaRPr>
        </a:p>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Procurement &amp; Grant Fraud</a:t>
          </a:r>
        </a:p>
        <a:p>
          <a:pPr marL="0" lvl="0" indent="0" algn="ctr" defTabSz="622300">
            <a:lnSpc>
              <a:spcPct val="100000"/>
            </a:lnSpc>
            <a:spcBef>
              <a:spcPct val="0"/>
            </a:spcBef>
            <a:spcAft>
              <a:spcPct val="35000"/>
            </a:spcAft>
            <a:buNone/>
          </a:pPr>
          <a:endParaRPr lang="en-US" sz="1400" b="1" kern="1200" dirty="0">
            <a:solidFill>
              <a:schemeClr val="tx1"/>
            </a:solidFill>
            <a:latin typeface="Myriad Pro" pitchFamily="34" charset="0"/>
            <a:ea typeface="+mn-ea"/>
            <a:cs typeface="+mn-cs"/>
          </a:endParaRPr>
        </a:p>
      </dsp:txBody>
      <dsp:txXfrm>
        <a:off x="1578917" y="1483360"/>
        <a:ext cx="1532929" cy="1483360"/>
      </dsp:txXfrm>
    </dsp:sp>
    <dsp:sp modelId="{0584780B-8ED0-4758-B288-2DFBA3A36079}">
      <dsp:nvSpPr>
        <dsp:cNvPr id="0" name=""/>
        <dsp:cNvSpPr/>
      </dsp:nvSpPr>
      <dsp:spPr>
        <a:xfrm>
          <a:off x="1745308" y="222504"/>
          <a:ext cx="1234897" cy="123489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450D3E7-49E6-4298-8E82-1FE360BB2966}">
      <dsp:nvSpPr>
        <dsp:cNvPr id="0" name=""/>
        <dsp:cNvSpPr/>
      </dsp:nvSpPr>
      <dsp:spPr>
        <a:xfrm>
          <a:off x="3157835" y="0"/>
          <a:ext cx="1532929" cy="3708400"/>
        </a:xfrm>
        <a:prstGeom prst="rect">
          <a:avLst/>
        </a:prstGeom>
        <a:solidFill>
          <a:schemeClr val="accent1">
            <a:lumMod val="60000"/>
            <a:lumOff val="40000"/>
            <a:alpha val="7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Employee Integrity</a:t>
          </a:r>
        </a:p>
      </dsp:txBody>
      <dsp:txXfrm>
        <a:off x="3157835" y="1483360"/>
        <a:ext cx="1532929" cy="1483360"/>
      </dsp:txXfrm>
    </dsp:sp>
    <dsp:sp modelId="{F542F39B-AF74-400C-BBE0-E09B8D850136}">
      <dsp:nvSpPr>
        <dsp:cNvPr id="0" name=""/>
        <dsp:cNvSpPr/>
      </dsp:nvSpPr>
      <dsp:spPr>
        <a:xfrm>
          <a:off x="3306851" y="222504"/>
          <a:ext cx="1234897" cy="1234897"/>
        </a:xfrm>
        <a:prstGeom prst="ellipse">
          <a:avLst/>
        </a:prstGeom>
        <a:blipFill rotWithShape="1">
          <a:blip xmlns:r="http://schemas.openxmlformats.org/officeDocument/2006/relationships" r:embed="rId3"/>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B5F2642D-42EF-4FAA-8A87-6098661F8F88}">
      <dsp:nvSpPr>
        <dsp:cNvPr id="0" name=""/>
        <dsp:cNvSpPr/>
      </dsp:nvSpPr>
      <dsp:spPr>
        <a:xfrm>
          <a:off x="4724397" y="0"/>
          <a:ext cx="1532929" cy="3708400"/>
        </a:xfrm>
        <a:prstGeom prst="rect">
          <a:avLst/>
        </a:prstGeom>
        <a:solidFill>
          <a:schemeClr val="accent1">
            <a:lumMod val="40000"/>
            <a:lumOff val="60000"/>
            <a:alpha val="6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Public Interest</a:t>
          </a:r>
        </a:p>
      </dsp:txBody>
      <dsp:txXfrm>
        <a:off x="4724397" y="1483360"/>
        <a:ext cx="1532929" cy="1483360"/>
      </dsp:txXfrm>
    </dsp:sp>
    <dsp:sp modelId="{F5EBB006-857F-4A66-A2BC-A7F1CD2B2705}">
      <dsp:nvSpPr>
        <dsp:cNvPr id="0" name=""/>
        <dsp:cNvSpPr/>
      </dsp:nvSpPr>
      <dsp:spPr>
        <a:xfrm>
          <a:off x="4885768" y="222504"/>
          <a:ext cx="1234897" cy="1234897"/>
        </a:xfrm>
        <a:prstGeom prst="ellipse">
          <a:avLst/>
        </a:prstGeom>
        <a:blipFill rotWithShape="1">
          <a:blip xmlns:r="http://schemas.openxmlformats.org/officeDocument/2006/relationships" r:embed="rId4"/>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576192F-E0A6-4B34-B8B9-DB3F962FBDF8}">
      <dsp:nvSpPr>
        <dsp:cNvPr id="0" name=""/>
        <dsp:cNvSpPr/>
      </dsp:nvSpPr>
      <dsp:spPr>
        <a:xfrm>
          <a:off x="6315670" y="0"/>
          <a:ext cx="1532929" cy="3708400"/>
        </a:xfrm>
        <a:prstGeom prst="rect">
          <a:avLst/>
        </a:prstGeom>
        <a:solidFill>
          <a:schemeClr val="accent1">
            <a:lumMod val="20000"/>
            <a:lumOff val="8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Other Investigative Areas</a:t>
          </a:r>
        </a:p>
      </dsp:txBody>
      <dsp:txXfrm>
        <a:off x="6315670" y="1483360"/>
        <a:ext cx="1532929" cy="1483360"/>
      </dsp:txXfrm>
    </dsp:sp>
    <dsp:sp modelId="{3D525E8D-B26C-4AB8-AFE2-0AA8A3C26CDB}">
      <dsp:nvSpPr>
        <dsp:cNvPr id="0" name=""/>
        <dsp:cNvSpPr/>
      </dsp:nvSpPr>
      <dsp:spPr>
        <a:xfrm>
          <a:off x="6464686" y="222504"/>
          <a:ext cx="1234897" cy="1234897"/>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C9C6AEB-A5EC-4B75-9382-16087975C994}">
      <dsp:nvSpPr>
        <dsp:cNvPr id="0" name=""/>
        <dsp:cNvSpPr/>
      </dsp:nvSpPr>
      <dsp:spPr>
        <a:xfrm>
          <a:off x="313943" y="2966720"/>
          <a:ext cx="7220712" cy="556260"/>
        </a:xfrm>
        <a:prstGeom prst="leftRightArrow">
          <a:avLst/>
        </a:prstGeom>
        <a:solidFill>
          <a:schemeClr val="accent1">
            <a:lumMod val="75000"/>
          </a:schemeClr>
        </a:solidFill>
        <a:ln w="2825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599EB-7166-4C96-8BEA-14F8889577D5}" type="datetimeFigureOut">
              <a:rPr lang="en-US" smtClean="0"/>
              <a:t>10/27/2023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3B210-7B53-4D41-8750-388C1E302108}" type="slidenum">
              <a:rPr lang="en-US" smtClean="0"/>
              <a:t>‹#›</a:t>
            </a:fld>
            <a:endParaRPr lang="en-US" dirty="0"/>
          </a:p>
        </p:txBody>
      </p:sp>
    </p:spTree>
    <p:extLst>
      <p:ext uri="{BB962C8B-B14F-4D97-AF65-F5344CB8AC3E}">
        <p14:creationId xmlns:p14="http://schemas.microsoft.com/office/powerpoint/2010/main" val="381629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 – all of the above</a:t>
            </a:r>
          </a:p>
        </p:txBody>
      </p:sp>
      <p:sp>
        <p:nvSpPr>
          <p:cNvPr id="4" name="Slide Number Placeholder 3"/>
          <p:cNvSpPr>
            <a:spLocks noGrp="1"/>
          </p:cNvSpPr>
          <p:nvPr>
            <p:ph type="sldNum" sz="quarter" idx="5"/>
          </p:nvPr>
        </p:nvSpPr>
        <p:spPr/>
        <p:txBody>
          <a:bodyPr/>
          <a:lstStyle/>
          <a:p>
            <a:fld id="{1C63B210-7B53-4D41-8750-388C1E302108}" type="slidenum">
              <a:rPr lang="en-US" smtClean="0"/>
              <a:t>8</a:t>
            </a:fld>
            <a:endParaRPr lang="en-US" dirty="0"/>
          </a:p>
        </p:txBody>
      </p:sp>
    </p:spTree>
    <p:extLst>
      <p:ext uri="{BB962C8B-B14F-4D97-AF65-F5344CB8AC3E}">
        <p14:creationId xmlns:p14="http://schemas.microsoft.com/office/powerpoint/2010/main" val="138747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146225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2670843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152025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316482" cy="6928022"/>
          </a:xfrm>
          <a:prstGeom prst="rect">
            <a:avLst/>
          </a:prstGeom>
        </p:spPr>
      </p:pic>
      <p:sp>
        <p:nvSpPr>
          <p:cNvPr id="2" name="Title 1"/>
          <p:cNvSpPr>
            <a:spLocks noGrp="1"/>
          </p:cNvSpPr>
          <p:nvPr>
            <p:ph type="title"/>
          </p:nvPr>
        </p:nvSpPr>
        <p:spPr>
          <a:xfrm>
            <a:off x="1227438" y="365125"/>
            <a:ext cx="10126362" cy="532799"/>
          </a:xfrm>
        </p:spPr>
        <p:txBody>
          <a:bodyPr>
            <a:normAutofit/>
          </a:bodyPr>
          <a:lstStyle>
            <a:lvl1pPr>
              <a:defRPr sz="2800" b="1" i="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330740" y="1825625"/>
            <a:ext cx="11023060" cy="4351338"/>
          </a:xfrm>
        </p:spPr>
        <p:txBody>
          <a:bodyPr/>
          <a:lstStyle>
            <a:lvl1pPr>
              <a:defRPr sz="2400" baseline="0">
                <a:solidFill>
                  <a:schemeClr val="accent1">
                    <a:lumMod val="50000"/>
                  </a:schemeClr>
                </a:solidFill>
                <a:latin typeface="Segoe UI" panose="020B0502040204020203" pitchFamily="34" charset="0"/>
                <a:cs typeface="Segoe UI" panose="020B0502040204020203" pitchFamily="34" charset="0"/>
              </a:defRPr>
            </a:lvl1pPr>
            <a:lvl2pPr>
              <a:defRPr sz="2000" baseline="0">
                <a:solidFill>
                  <a:schemeClr val="accent1">
                    <a:lumMod val="50000"/>
                  </a:schemeClr>
                </a:solidFill>
                <a:latin typeface="Segoe UI" panose="020B0502040204020203" pitchFamily="34" charset="0"/>
                <a:cs typeface="Segoe UI" panose="020B0502040204020203" pitchFamily="34" charset="0"/>
              </a:defRPr>
            </a:lvl2pPr>
            <a:lvl3pPr>
              <a:defRPr sz="1800" baseline="0">
                <a:solidFill>
                  <a:schemeClr val="accent1">
                    <a:lumMod val="50000"/>
                  </a:schemeClr>
                </a:solidFill>
                <a:latin typeface="Segoe UI" panose="020B0502040204020203" pitchFamily="34" charset="0"/>
                <a:cs typeface="Segoe UI" panose="020B0502040204020203" pitchFamily="34" charset="0"/>
              </a:defRPr>
            </a:lvl3pPr>
            <a:lvl4pPr>
              <a:defRPr sz="1600" baseline="0">
                <a:solidFill>
                  <a:schemeClr val="accent1">
                    <a:lumMod val="50000"/>
                  </a:schemeClr>
                </a:solidFill>
                <a:latin typeface="Segoe UI" panose="020B0502040204020203" pitchFamily="34" charset="0"/>
                <a:cs typeface="Segoe UI" panose="020B0502040204020203" pitchFamily="34" charset="0"/>
              </a:defRPr>
            </a:lvl4pPr>
            <a:lvl5pPr>
              <a:defRPr sz="16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0" y="6520372"/>
            <a:ext cx="12316482" cy="365125"/>
          </a:xfrm>
        </p:spPr>
        <p:txBody>
          <a:bodyPr/>
          <a:lstStyle>
            <a:lvl1pPr>
              <a:defRPr sz="900">
                <a:solidFill>
                  <a:schemeClr val="bg1"/>
                </a:solidFill>
                <a:latin typeface="Segoe UI" panose="020B0502040204020203" pitchFamily="34" charset="0"/>
                <a:cs typeface="Segoe UI" panose="020B0502040204020203" pitchFamily="34" charset="0"/>
              </a:defRPr>
            </a:lvl1pPr>
          </a:lstStyle>
          <a:p>
            <a:r>
              <a:rPr lang="en-US" dirty="0"/>
              <a:t>U.S. Department of Transportation | Office of Inspector General</a:t>
            </a:r>
          </a:p>
        </p:txBody>
      </p:sp>
      <p:sp>
        <p:nvSpPr>
          <p:cNvPr id="6" name="Slide Number Placeholder 5"/>
          <p:cNvSpPr>
            <a:spLocks noGrp="1"/>
          </p:cNvSpPr>
          <p:nvPr>
            <p:ph type="sldNum" sz="quarter" idx="12"/>
          </p:nvPr>
        </p:nvSpPr>
        <p:spPr>
          <a:xfrm>
            <a:off x="9379085" y="6538912"/>
            <a:ext cx="2743200" cy="365125"/>
          </a:xfrm>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6327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itle 1"/>
          <p:cNvSpPr>
            <a:spLocks noGrp="1"/>
          </p:cNvSpPr>
          <p:nvPr>
            <p:ph type="title" hasCustomPrompt="1"/>
          </p:nvPr>
        </p:nvSpPr>
        <p:spPr>
          <a:xfrm>
            <a:off x="0" y="3035030"/>
            <a:ext cx="12192000" cy="727715"/>
          </a:xfrm>
        </p:spPr>
        <p:txBody>
          <a:bodyPr anchor="b">
            <a:normAutofit/>
          </a:bodyPr>
          <a:lstStyle>
            <a:lvl1pPr algn="ctr">
              <a:defRPr sz="3600" b="1" i="1">
                <a:solidFill>
                  <a:schemeClr val="bg1"/>
                </a:solidFill>
                <a:latin typeface="Segoe UI" panose="020B0502040204020203" pitchFamily="34" charset="0"/>
                <a:cs typeface="Segoe UI" panose="020B0502040204020203" pitchFamily="34" charset="0"/>
              </a:defRPr>
            </a:lvl1pPr>
          </a:lstStyle>
          <a:p>
            <a:r>
              <a:rPr lang="en-US" dirty="0"/>
              <a:t>Page break</a:t>
            </a:r>
          </a:p>
        </p:txBody>
      </p:sp>
      <p:sp>
        <p:nvSpPr>
          <p:cNvPr id="8" name="Footer Placeholder 4"/>
          <p:cNvSpPr>
            <a:spLocks noGrp="1"/>
          </p:cNvSpPr>
          <p:nvPr>
            <p:ph type="ftr" sz="quarter" idx="11"/>
          </p:nvPr>
        </p:nvSpPr>
        <p:spPr>
          <a:xfrm>
            <a:off x="0" y="6520372"/>
            <a:ext cx="12316482" cy="365125"/>
          </a:xfrm>
        </p:spPr>
        <p:txBody>
          <a:bodyPr/>
          <a:lstStyle>
            <a:lvl1pPr>
              <a:defRPr sz="900">
                <a:solidFill>
                  <a:schemeClr val="bg1"/>
                </a:solidFill>
                <a:latin typeface="Segoe UI" panose="020B0502040204020203" pitchFamily="34" charset="0"/>
                <a:cs typeface="Segoe UI" panose="020B0502040204020203" pitchFamily="34" charset="0"/>
              </a:defRPr>
            </a:lvl1pPr>
          </a:lstStyle>
          <a:p>
            <a:r>
              <a:rPr lang="en-US" dirty="0"/>
              <a:t>U.S. Department of Transportation | Office of Inspector General</a:t>
            </a:r>
          </a:p>
        </p:txBody>
      </p:sp>
    </p:spTree>
    <p:extLst>
      <p:ext uri="{BB962C8B-B14F-4D97-AF65-F5344CB8AC3E}">
        <p14:creationId xmlns:p14="http://schemas.microsoft.com/office/powerpoint/2010/main" val="289493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142E6C-2A4D-40B2-B19A-046A8497E168}"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17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269095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158317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3567031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284373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BB47EF-0F05-4ED4-9612-5DE3902AF0D7}"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81214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B47EF-0F05-4ED4-9612-5DE3902AF0D7}" type="datetimeFigureOut">
              <a:rPr lang="en-US" smtClean="0"/>
              <a:t>10/27/2023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42E6C-2A4D-40B2-B19A-046A8497E168}" type="slidenum">
              <a:rPr lang="en-US" smtClean="0"/>
              <a:t>‹#›</a:t>
            </a:fld>
            <a:endParaRPr lang="en-US" dirty="0"/>
          </a:p>
        </p:txBody>
      </p:sp>
    </p:spTree>
    <p:extLst>
      <p:ext uri="{BB962C8B-B14F-4D97-AF65-F5344CB8AC3E}">
        <p14:creationId xmlns:p14="http://schemas.microsoft.com/office/powerpoint/2010/main" val="1484369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Maureen.Weir@oig.dot.gov" TargetMode="External"/><Relationship Id="rId2" Type="http://schemas.openxmlformats.org/officeDocument/2006/relationships/hyperlink" Target="mailto:Jacquie.M.Wente@oig.dot.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36"/>
            <a:ext cx="12192000" cy="6858000"/>
          </a:xfrm>
          <a:prstGeom prst="rect">
            <a:avLst/>
          </a:prstGeom>
        </p:spPr>
      </p:pic>
      <p:sp>
        <p:nvSpPr>
          <p:cNvPr id="3" name="Subtitle 2"/>
          <p:cNvSpPr>
            <a:spLocks noGrp="1"/>
          </p:cNvSpPr>
          <p:nvPr>
            <p:ph type="subTitle" idx="1"/>
          </p:nvPr>
        </p:nvSpPr>
        <p:spPr>
          <a:xfrm>
            <a:off x="0" y="3967746"/>
            <a:ext cx="12191999" cy="924991"/>
          </a:xfrm>
        </p:spPr>
        <p:txBody>
          <a:bodyPr>
            <a:normAutofit fontScale="25000" lnSpcReduction="20000"/>
          </a:bodyPr>
          <a:lstStyle/>
          <a:p>
            <a:r>
              <a:rPr lang="en-US" sz="16000" b="1" i="1" dirty="0">
                <a:solidFill>
                  <a:schemeClr val="bg1"/>
                </a:solidFill>
                <a:latin typeface="Segoe UI" panose="020B0502040204020203" pitchFamily="34" charset="0"/>
                <a:cs typeface="Segoe UI" panose="020B0502040204020203" pitchFamily="34" charset="0"/>
              </a:rPr>
              <a:t>SBIR Common Fraud Schemes and Consequences</a:t>
            </a:r>
          </a:p>
          <a:p>
            <a:r>
              <a:rPr lang="en-US" sz="8000" i="1" dirty="0">
                <a:solidFill>
                  <a:srgbClr val="2A7497"/>
                </a:solidFill>
                <a:latin typeface="Segoe UI" panose="020B0502040204020203" pitchFamily="34" charset="0"/>
                <a:cs typeface="Segoe UI" panose="020B0502040204020203" pitchFamily="34" charset="0"/>
              </a:rPr>
              <a:t>Department of Transportation, Office of Inspector General</a:t>
            </a:r>
          </a:p>
          <a:p>
            <a:endParaRPr lang="en-US" sz="3600" b="1" i="1" kern="1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2170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Four Main Types of Fraud</a:t>
            </a:r>
          </a:p>
        </p:txBody>
      </p:sp>
      <p:sp>
        <p:nvSpPr>
          <p:cNvPr id="3" name="Content Placeholder 2"/>
          <p:cNvSpPr>
            <a:spLocks noGrp="1"/>
          </p:cNvSpPr>
          <p:nvPr>
            <p:ph idx="1"/>
          </p:nvPr>
        </p:nvSpPr>
        <p:spPr>
          <a:xfrm>
            <a:off x="779089" y="1603952"/>
            <a:ext cx="11023060" cy="4351338"/>
          </a:xfrm>
        </p:spPr>
        <p:txBody>
          <a:bodyPr>
            <a:normAutofit/>
          </a:bodyPr>
          <a:lstStyle/>
          <a:p>
            <a:pPr marL="0" indent="0">
              <a:buNone/>
            </a:pPr>
            <a:r>
              <a:rPr lang="en-US" sz="3200" dirty="0"/>
              <a:t>It is important to note that the presence of one or more indicators does not prove fraud, nor are the indicators shown all-inclusive for each of the schemes described.</a:t>
            </a:r>
          </a:p>
          <a:p>
            <a:endParaRPr lang="en-US" sz="3200" dirty="0"/>
          </a:p>
          <a:p>
            <a:r>
              <a:rPr lang="en-US" sz="3200" dirty="0"/>
              <a:t>Misrepresentations or factual omissions</a:t>
            </a:r>
          </a:p>
          <a:p>
            <a:r>
              <a:rPr lang="en-US" sz="3200" dirty="0"/>
              <a:t>Misrepresentation of expended funds</a:t>
            </a:r>
          </a:p>
          <a:p>
            <a:r>
              <a:rPr lang="en-US" sz="3200" dirty="0"/>
              <a:t>Misuse of award funds</a:t>
            </a:r>
          </a:p>
          <a:p>
            <a:r>
              <a:rPr lang="en-US" sz="3200" dirty="0"/>
              <a:t>Duplication of funds</a:t>
            </a:r>
          </a:p>
          <a:p>
            <a:pPr algn="r"/>
            <a:endParaRPr lang="en-US" dirty="0"/>
          </a:p>
        </p:txBody>
      </p:sp>
    </p:spTree>
    <p:extLst>
      <p:ext uri="{BB962C8B-B14F-4D97-AF65-F5344CB8AC3E}">
        <p14:creationId xmlns:p14="http://schemas.microsoft.com/office/powerpoint/2010/main" val="2546843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4"/>
            <a:ext cx="11023060" cy="4787611"/>
          </a:xfrm>
        </p:spPr>
        <p:txBody>
          <a:bodyPr>
            <a:normAutofit fontScale="85000" lnSpcReduction="20000"/>
          </a:bodyPr>
          <a:lstStyle/>
          <a:p>
            <a:pPr marL="0" indent="0" algn="ctr">
              <a:buNone/>
            </a:pPr>
            <a:r>
              <a:rPr lang="en-US" sz="3000" b="1" u="sng" dirty="0"/>
              <a:t>Misrepresentations or factual omissions</a:t>
            </a:r>
          </a:p>
          <a:p>
            <a:pPr marL="0" indent="0">
              <a:buNone/>
            </a:pPr>
            <a:endParaRPr lang="en-US" b="1" dirty="0"/>
          </a:p>
          <a:p>
            <a:r>
              <a:rPr lang="en-US" sz="2800" dirty="0"/>
              <a:t>Submitting a plagiarized proposal or false certifications about research</a:t>
            </a:r>
          </a:p>
          <a:p>
            <a:endParaRPr lang="en-US" sz="2800" dirty="0"/>
          </a:p>
          <a:p>
            <a:r>
              <a:rPr lang="en-US" sz="2800" dirty="0"/>
              <a:t>Providing false information about the company and the principal investigator and their capabilities</a:t>
            </a:r>
          </a:p>
          <a:p>
            <a:endParaRPr lang="en-US" sz="2800" dirty="0"/>
          </a:p>
          <a:p>
            <a:r>
              <a:rPr lang="en-US" sz="2800" dirty="0"/>
              <a:t>Submitting inaccurate labor rates</a:t>
            </a:r>
          </a:p>
          <a:p>
            <a:endParaRPr lang="en-US" sz="2800" dirty="0"/>
          </a:p>
          <a:p>
            <a:r>
              <a:rPr lang="en-US" sz="2800" dirty="0"/>
              <a:t>Falsified letters of reference</a:t>
            </a:r>
          </a:p>
          <a:p>
            <a:endParaRPr lang="en-US" sz="2800" dirty="0"/>
          </a:p>
          <a:p>
            <a:r>
              <a:rPr lang="en-US" sz="2800" dirty="0"/>
              <a:t>Sham websites or emails</a:t>
            </a:r>
          </a:p>
          <a:p>
            <a:pPr marL="0" indent="0">
              <a:buNone/>
            </a:pPr>
            <a:endParaRPr lang="en-US" b="1" dirty="0"/>
          </a:p>
        </p:txBody>
      </p:sp>
    </p:spTree>
    <p:extLst>
      <p:ext uri="{BB962C8B-B14F-4D97-AF65-F5344CB8AC3E}">
        <p14:creationId xmlns:p14="http://schemas.microsoft.com/office/powerpoint/2010/main" val="308387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Real World Examples: Proposal Submission</a:t>
            </a:r>
          </a:p>
        </p:txBody>
      </p:sp>
      <p:sp>
        <p:nvSpPr>
          <p:cNvPr id="3" name="Content Placeholder 2"/>
          <p:cNvSpPr>
            <a:spLocks noGrp="1"/>
          </p:cNvSpPr>
          <p:nvPr>
            <p:ph idx="1"/>
          </p:nvPr>
        </p:nvSpPr>
        <p:spPr>
          <a:xfrm>
            <a:off x="779089" y="1622425"/>
            <a:ext cx="11023060" cy="4351338"/>
          </a:xfrm>
        </p:spPr>
        <p:txBody>
          <a:bodyPr>
            <a:normAutofit/>
          </a:bodyPr>
          <a:lstStyle/>
          <a:p>
            <a:pPr marL="0" indent="0">
              <a:buNone/>
            </a:pPr>
            <a:r>
              <a:rPr lang="en-US" sz="3200" dirty="0"/>
              <a:t>Applicant uses a 4,500 square foot state of the art technical facility including three clean rooms, ten laser benches, and a variety of laboratories.</a:t>
            </a:r>
          </a:p>
          <a:p>
            <a:pPr marL="0" indent="0">
              <a:buNone/>
            </a:pPr>
            <a:endParaRPr lang="en-US" b="1" dirty="0"/>
          </a:p>
        </p:txBody>
      </p:sp>
      <p:pic>
        <p:nvPicPr>
          <p:cNvPr id="4" name="Picture 3"/>
          <p:cNvPicPr>
            <a:picLocks noChangeAspect="1"/>
          </p:cNvPicPr>
          <p:nvPr/>
        </p:nvPicPr>
        <p:blipFill>
          <a:blip r:embed="rId2"/>
          <a:stretch>
            <a:fillRect/>
          </a:stretch>
        </p:blipFill>
        <p:spPr>
          <a:xfrm>
            <a:off x="955888" y="3273824"/>
            <a:ext cx="3401863" cy="2213040"/>
          </a:xfrm>
          <a:prstGeom prst="rect">
            <a:avLst/>
          </a:prstGeom>
        </p:spPr>
      </p:pic>
      <p:pic>
        <p:nvPicPr>
          <p:cNvPr id="5" name="Picture 4"/>
          <p:cNvPicPr>
            <a:picLocks noChangeAspect="1"/>
          </p:cNvPicPr>
          <p:nvPr/>
        </p:nvPicPr>
        <p:blipFill>
          <a:blip r:embed="rId3"/>
          <a:stretch>
            <a:fillRect/>
          </a:stretch>
        </p:blipFill>
        <p:spPr>
          <a:xfrm>
            <a:off x="5147520" y="3273824"/>
            <a:ext cx="2286198" cy="2133785"/>
          </a:xfrm>
          <a:prstGeom prst="rect">
            <a:avLst/>
          </a:prstGeom>
        </p:spPr>
      </p:pic>
      <p:pic>
        <p:nvPicPr>
          <p:cNvPr id="6" name="Picture 5"/>
          <p:cNvPicPr>
            <a:picLocks noChangeAspect="1"/>
          </p:cNvPicPr>
          <p:nvPr/>
        </p:nvPicPr>
        <p:blipFill>
          <a:blip r:embed="rId4"/>
          <a:stretch>
            <a:fillRect/>
          </a:stretch>
        </p:blipFill>
        <p:spPr>
          <a:xfrm>
            <a:off x="8223487" y="3273825"/>
            <a:ext cx="3578662" cy="2133785"/>
          </a:xfrm>
          <a:prstGeom prst="rect">
            <a:avLst/>
          </a:prstGeom>
        </p:spPr>
      </p:pic>
    </p:spTree>
    <p:extLst>
      <p:ext uri="{BB962C8B-B14F-4D97-AF65-F5344CB8AC3E}">
        <p14:creationId xmlns:p14="http://schemas.microsoft.com/office/powerpoint/2010/main" val="767314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Real World Examples: Proposal Submission</a:t>
            </a:r>
          </a:p>
        </p:txBody>
      </p:sp>
      <p:sp>
        <p:nvSpPr>
          <p:cNvPr id="3" name="Content Placeholder 2"/>
          <p:cNvSpPr>
            <a:spLocks noGrp="1"/>
          </p:cNvSpPr>
          <p:nvPr>
            <p:ph idx="1"/>
          </p:nvPr>
        </p:nvSpPr>
        <p:spPr>
          <a:xfrm>
            <a:off x="779089" y="1622425"/>
            <a:ext cx="11023060" cy="4351338"/>
          </a:xfrm>
        </p:spPr>
        <p:txBody>
          <a:bodyPr>
            <a:normAutofit/>
          </a:bodyPr>
          <a:lstStyle/>
          <a:p>
            <a:pPr marL="0" indent="0">
              <a:buNone/>
            </a:pPr>
            <a:r>
              <a:rPr lang="en-US" sz="3200" dirty="0"/>
              <a:t>Applicant actually worked out of a storefront in a shopping center.</a:t>
            </a:r>
          </a:p>
          <a:p>
            <a:pPr marL="0" indent="0">
              <a:buNone/>
            </a:pPr>
            <a:endParaRPr lang="en-US" b="1" dirty="0"/>
          </a:p>
        </p:txBody>
      </p:sp>
      <p:pic>
        <p:nvPicPr>
          <p:cNvPr id="7" name="Picture 6"/>
          <p:cNvPicPr>
            <a:picLocks noChangeAspect="1"/>
          </p:cNvPicPr>
          <p:nvPr/>
        </p:nvPicPr>
        <p:blipFill>
          <a:blip r:embed="rId2"/>
          <a:stretch>
            <a:fillRect/>
          </a:stretch>
        </p:blipFill>
        <p:spPr>
          <a:xfrm>
            <a:off x="779089" y="2874978"/>
            <a:ext cx="2810500" cy="3327225"/>
          </a:xfrm>
          <a:prstGeom prst="rect">
            <a:avLst/>
          </a:prstGeom>
        </p:spPr>
      </p:pic>
      <p:pic>
        <p:nvPicPr>
          <p:cNvPr id="8" name="Picture 7"/>
          <p:cNvPicPr>
            <a:picLocks noChangeAspect="1"/>
          </p:cNvPicPr>
          <p:nvPr/>
        </p:nvPicPr>
        <p:blipFill>
          <a:blip r:embed="rId3"/>
          <a:stretch>
            <a:fillRect/>
          </a:stretch>
        </p:blipFill>
        <p:spPr>
          <a:xfrm>
            <a:off x="4915852" y="2874978"/>
            <a:ext cx="2749534" cy="3327226"/>
          </a:xfrm>
          <a:prstGeom prst="rect">
            <a:avLst/>
          </a:prstGeom>
        </p:spPr>
      </p:pic>
      <p:pic>
        <p:nvPicPr>
          <p:cNvPr id="9" name="Picture 8"/>
          <p:cNvPicPr>
            <a:picLocks noChangeAspect="1"/>
          </p:cNvPicPr>
          <p:nvPr/>
        </p:nvPicPr>
        <p:blipFill>
          <a:blip r:embed="rId4"/>
          <a:stretch>
            <a:fillRect/>
          </a:stretch>
        </p:blipFill>
        <p:spPr>
          <a:xfrm>
            <a:off x="8991649" y="2874978"/>
            <a:ext cx="2725148" cy="3395380"/>
          </a:xfrm>
          <a:prstGeom prst="rect">
            <a:avLst/>
          </a:prstGeom>
        </p:spPr>
      </p:pic>
    </p:spTree>
    <p:extLst>
      <p:ext uri="{BB962C8B-B14F-4D97-AF65-F5344CB8AC3E}">
        <p14:creationId xmlns:p14="http://schemas.microsoft.com/office/powerpoint/2010/main" val="327521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5"/>
            <a:ext cx="11023060" cy="4351338"/>
          </a:xfrm>
        </p:spPr>
        <p:txBody>
          <a:bodyPr>
            <a:normAutofit/>
          </a:bodyPr>
          <a:lstStyle/>
          <a:p>
            <a:pPr marL="0" indent="0" algn="ctr">
              <a:buNone/>
            </a:pPr>
            <a:r>
              <a:rPr lang="en-US" sz="3000" b="1" u="sng" dirty="0"/>
              <a:t>Misrepresentations of Expended Funds</a:t>
            </a:r>
          </a:p>
          <a:p>
            <a:pPr marL="0" indent="0">
              <a:buNone/>
            </a:pPr>
            <a:endParaRPr lang="en-US" b="1" dirty="0"/>
          </a:p>
          <a:p>
            <a:r>
              <a:rPr lang="en-US" dirty="0"/>
              <a:t>Falsifying how funds were used – personal use or for any use other than the proposed activities</a:t>
            </a:r>
          </a:p>
          <a:p>
            <a:endParaRPr lang="en-US" dirty="0"/>
          </a:p>
          <a:p>
            <a:r>
              <a:rPr lang="en-US" dirty="0"/>
              <a:t>Misrepresenting work done and results achieved – plagiarized reports or falsely claiming work has been completed</a:t>
            </a:r>
          </a:p>
          <a:p>
            <a:endParaRPr lang="en-US" dirty="0"/>
          </a:p>
          <a:p>
            <a:r>
              <a:rPr lang="en-US" dirty="0"/>
              <a:t>Research recycling – using research performed under a previous contract or plagiarized results for an award funded by a different source</a:t>
            </a:r>
          </a:p>
          <a:p>
            <a:pPr marL="0" indent="0">
              <a:buNone/>
            </a:pPr>
            <a:endParaRPr lang="en-US" b="1" dirty="0"/>
          </a:p>
        </p:txBody>
      </p:sp>
    </p:spTree>
    <p:extLst>
      <p:ext uri="{BB962C8B-B14F-4D97-AF65-F5344CB8AC3E}">
        <p14:creationId xmlns:p14="http://schemas.microsoft.com/office/powerpoint/2010/main" val="91490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5"/>
            <a:ext cx="11023060" cy="4351338"/>
          </a:xfrm>
        </p:spPr>
        <p:txBody>
          <a:bodyPr>
            <a:normAutofit/>
          </a:bodyPr>
          <a:lstStyle/>
          <a:p>
            <a:pPr marL="0" indent="0" algn="ctr">
              <a:buNone/>
            </a:pPr>
            <a:r>
              <a:rPr lang="en-US" sz="3000" b="1" u="sng" dirty="0"/>
              <a:t>Misuse of Award Funds</a:t>
            </a:r>
          </a:p>
          <a:p>
            <a:pPr marL="0" indent="0">
              <a:buNone/>
            </a:pPr>
            <a:endParaRPr lang="en-US" b="1" dirty="0"/>
          </a:p>
          <a:p>
            <a:r>
              <a:rPr lang="en-US" sz="2800" dirty="0"/>
              <a:t>Using funds to pay for purchases other than funded research</a:t>
            </a:r>
          </a:p>
          <a:p>
            <a:endParaRPr lang="en-US" sz="2800" dirty="0"/>
          </a:p>
          <a:p>
            <a:r>
              <a:rPr lang="en-US" sz="2800" dirty="0"/>
              <a:t>Funneling SBIR funds to personal accounts - falsifying time sheets or payment to vendors to conceal the improper use</a:t>
            </a:r>
          </a:p>
          <a:p>
            <a:pPr marL="0" indent="0">
              <a:buNone/>
            </a:pPr>
            <a:endParaRPr lang="en-US" b="1" dirty="0"/>
          </a:p>
        </p:txBody>
      </p:sp>
    </p:spTree>
    <p:extLst>
      <p:ext uri="{BB962C8B-B14F-4D97-AF65-F5344CB8AC3E}">
        <p14:creationId xmlns:p14="http://schemas.microsoft.com/office/powerpoint/2010/main" val="1623646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5"/>
            <a:ext cx="11023060" cy="4351338"/>
          </a:xfrm>
        </p:spPr>
        <p:txBody>
          <a:bodyPr>
            <a:normAutofit/>
          </a:bodyPr>
          <a:lstStyle/>
          <a:p>
            <a:pPr marL="0" indent="0" algn="ctr">
              <a:buNone/>
            </a:pPr>
            <a:r>
              <a:rPr lang="en-US" sz="3000" b="1" u="sng" dirty="0"/>
              <a:t>Duplication of Funds</a:t>
            </a:r>
          </a:p>
          <a:p>
            <a:pPr marL="0" indent="0">
              <a:buNone/>
            </a:pPr>
            <a:endParaRPr lang="en-US" b="1" dirty="0"/>
          </a:p>
          <a:p>
            <a:r>
              <a:rPr lang="en-US" sz="3200" dirty="0"/>
              <a:t>Receiving multiple SBIR awards from the same or different agencies to conduct the same research. This includes submitting identical deliverables for work that is supposed to be separate.</a:t>
            </a:r>
          </a:p>
          <a:p>
            <a:pPr marL="0" indent="0">
              <a:buNone/>
            </a:pPr>
            <a:endParaRPr lang="en-US" b="1" dirty="0"/>
          </a:p>
        </p:txBody>
      </p:sp>
    </p:spTree>
    <p:extLst>
      <p:ext uri="{BB962C8B-B14F-4D97-AF65-F5344CB8AC3E}">
        <p14:creationId xmlns:p14="http://schemas.microsoft.com/office/powerpoint/2010/main" val="268664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5"/>
            <a:ext cx="11023060" cy="4351338"/>
          </a:xfrm>
        </p:spPr>
        <p:txBody>
          <a:bodyPr>
            <a:normAutofit fontScale="92500" lnSpcReduction="10000"/>
          </a:bodyPr>
          <a:lstStyle/>
          <a:p>
            <a:pPr marL="0" indent="0" algn="ctr">
              <a:buNone/>
            </a:pPr>
            <a:r>
              <a:rPr lang="en-US" sz="3000" b="1" u="sng" dirty="0"/>
              <a:t>Self-Dealing</a:t>
            </a:r>
          </a:p>
          <a:p>
            <a:pPr marL="0" indent="0">
              <a:buNone/>
            </a:pPr>
            <a:endParaRPr lang="en-US" b="1" dirty="0"/>
          </a:p>
          <a:p>
            <a:r>
              <a:rPr lang="en-US" sz="3200" dirty="0"/>
              <a:t>Occurs when providing subcontracts to entities where the principal investigator or their family has financial interest, and failure to comply with applicable federal cost principles (reasonable, allowable and allocable).</a:t>
            </a:r>
          </a:p>
          <a:p>
            <a:endParaRPr lang="en-US" sz="3200" dirty="0"/>
          </a:p>
          <a:p>
            <a:r>
              <a:rPr lang="en-US" sz="3200" dirty="0"/>
              <a:t>A cost is reasonable if it is one a reasonable person would incur in the circumstances, after appropriate market research and price analysis.</a:t>
            </a:r>
          </a:p>
          <a:p>
            <a:pPr marL="0" indent="0">
              <a:buNone/>
            </a:pPr>
            <a:endParaRPr lang="en-US" b="1" dirty="0"/>
          </a:p>
        </p:txBody>
      </p:sp>
    </p:spTree>
    <p:extLst>
      <p:ext uri="{BB962C8B-B14F-4D97-AF65-F5344CB8AC3E}">
        <p14:creationId xmlns:p14="http://schemas.microsoft.com/office/powerpoint/2010/main" val="582082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Knowing the Rules</a:t>
            </a:r>
          </a:p>
        </p:txBody>
      </p:sp>
      <p:sp>
        <p:nvSpPr>
          <p:cNvPr id="3" name="Content Placeholder 2"/>
          <p:cNvSpPr>
            <a:spLocks noGrp="1"/>
          </p:cNvSpPr>
          <p:nvPr>
            <p:ph idx="1"/>
          </p:nvPr>
        </p:nvSpPr>
        <p:spPr>
          <a:xfrm>
            <a:off x="779089" y="1622425"/>
            <a:ext cx="11023060" cy="4351338"/>
          </a:xfrm>
        </p:spPr>
        <p:txBody>
          <a:bodyPr>
            <a:normAutofit fontScale="85000" lnSpcReduction="20000"/>
          </a:bodyPr>
          <a:lstStyle/>
          <a:p>
            <a:pPr marL="0" indent="0" algn="ctr">
              <a:buNone/>
            </a:pPr>
            <a:r>
              <a:rPr lang="en-US" sz="3100" b="1" u="sng" dirty="0"/>
              <a:t>Which SBIR rules should you be particularly familiar with?</a:t>
            </a:r>
          </a:p>
          <a:p>
            <a:pPr marL="0" indent="0">
              <a:buNone/>
            </a:pPr>
            <a:endParaRPr lang="en-US" b="1" dirty="0"/>
          </a:p>
          <a:p>
            <a:r>
              <a:rPr lang="en-US" sz="3100" b="1" dirty="0"/>
              <a:t>Duplicate or overlapping proposals may not be submitted to multiple agencies without full disclosure to all agencies.</a:t>
            </a:r>
            <a:br>
              <a:rPr lang="en-US" sz="3100" b="1" dirty="0"/>
            </a:br>
            <a:endParaRPr lang="en-US" sz="3100" b="1" dirty="0"/>
          </a:p>
          <a:p>
            <a:r>
              <a:rPr lang="en-US" sz="3100" dirty="0"/>
              <a:t>Company must meet the Small Business Administration’s requirements for a small businesses, including being majority American-owned and have </a:t>
            </a:r>
            <a:r>
              <a:rPr lang="en-US" sz="3100" b="1" dirty="0"/>
              <a:t>500 employees or less.</a:t>
            </a:r>
            <a:br>
              <a:rPr lang="en-US" sz="3100" dirty="0"/>
            </a:br>
            <a:endParaRPr lang="en-US" sz="3100" dirty="0"/>
          </a:p>
          <a:p>
            <a:r>
              <a:rPr lang="en-US" sz="3100" dirty="0"/>
              <a:t>The PI’s </a:t>
            </a:r>
            <a:r>
              <a:rPr lang="en-US" sz="3100" b="1" dirty="0"/>
              <a:t>primary employment </a:t>
            </a:r>
            <a:r>
              <a:rPr lang="en-US" sz="3100" dirty="0"/>
              <a:t>must be with the company during the contract period. </a:t>
            </a:r>
            <a:r>
              <a:rPr lang="en-US" sz="3100" b="1" dirty="0"/>
              <a:t>The PI may not be employed full-time elsewhere.</a:t>
            </a:r>
            <a:br>
              <a:rPr lang="en-US" sz="3100" b="1" dirty="0"/>
            </a:br>
            <a:endParaRPr lang="en-US" sz="3100" b="1" dirty="0"/>
          </a:p>
          <a:p>
            <a:r>
              <a:rPr lang="en-US" sz="3100" b="1" dirty="0"/>
              <a:t>Research and development must be performed in the United States. </a:t>
            </a:r>
          </a:p>
          <a:p>
            <a:pPr marL="0" indent="0">
              <a:buNone/>
            </a:pPr>
            <a:endParaRPr lang="en-US" b="1" dirty="0"/>
          </a:p>
        </p:txBody>
      </p:sp>
    </p:spTree>
    <p:extLst>
      <p:ext uri="{BB962C8B-B14F-4D97-AF65-F5344CB8AC3E}">
        <p14:creationId xmlns:p14="http://schemas.microsoft.com/office/powerpoint/2010/main" val="4140721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Concerns About Foreign Influence</a:t>
            </a:r>
          </a:p>
        </p:txBody>
      </p:sp>
      <p:sp>
        <p:nvSpPr>
          <p:cNvPr id="3" name="Content Placeholder 2"/>
          <p:cNvSpPr>
            <a:spLocks noGrp="1"/>
          </p:cNvSpPr>
          <p:nvPr>
            <p:ph idx="1"/>
          </p:nvPr>
        </p:nvSpPr>
        <p:spPr>
          <a:xfrm>
            <a:off x="779089" y="1622425"/>
            <a:ext cx="11023060" cy="4351338"/>
          </a:xfrm>
        </p:spPr>
        <p:txBody>
          <a:bodyPr>
            <a:normAutofit fontScale="77500" lnSpcReduction="20000"/>
          </a:bodyPr>
          <a:lstStyle/>
          <a:p>
            <a:pPr marL="0" indent="0">
              <a:buNone/>
            </a:pPr>
            <a:endParaRPr lang="en-US" b="1" dirty="0"/>
          </a:p>
          <a:p>
            <a:r>
              <a:rPr lang="en-US" sz="3100" dirty="0"/>
              <a:t>There is an increasing trend in the U.S. Government to view foreign collaborations with greater scrutiny; e.g. “foreign talent programs” or other foreign state-affiliated partnerships, particularly from countries perceived to be “of risk.”</a:t>
            </a:r>
            <a:br>
              <a:rPr lang="en-US" sz="3100" dirty="0"/>
            </a:br>
            <a:endParaRPr lang="en-US" sz="3100" dirty="0"/>
          </a:p>
          <a:p>
            <a:r>
              <a:rPr lang="en-US" sz="3100" dirty="0"/>
              <a:t>Accepting money from multiple sources for essentially equivalent research is always a violation, regardless of where it comes from – disclosure is key; the more you share the better the relationship with your project manager. This is particularly notable with “angel investors” who are seeking to invest in small, unestablished entities with little or no promise of return.</a:t>
            </a:r>
            <a:br>
              <a:rPr lang="en-US" sz="3100" dirty="0"/>
            </a:br>
            <a:r>
              <a:rPr lang="en-US" sz="3100" dirty="0"/>
              <a:t> </a:t>
            </a:r>
          </a:p>
          <a:p>
            <a:r>
              <a:rPr lang="en-US" sz="3100" dirty="0"/>
              <a:t>Small business owners are encouraged to conduct due diligence and to “know your investor” practices to ensure they are not taking money from bad actors.</a:t>
            </a:r>
          </a:p>
          <a:p>
            <a:pPr marL="0" indent="0">
              <a:buNone/>
            </a:pPr>
            <a:endParaRPr lang="en-US" b="1" dirty="0"/>
          </a:p>
        </p:txBody>
      </p:sp>
    </p:spTree>
    <p:extLst>
      <p:ext uri="{BB962C8B-B14F-4D97-AF65-F5344CB8AC3E}">
        <p14:creationId xmlns:p14="http://schemas.microsoft.com/office/powerpoint/2010/main" val="898564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592" y="365125"/>
            <a:ext cx="8537331" cy="532799"/>
          </a:xfrm>
        </p:spPr>
        <p:txBody>
          <a:bodyPr/>
          <a:lstStyle/>
          <a:p>
            <a:pPr algn="ctr"/>
            <a:r>
              <a:rPr lang="en-US" dirty="0"/>
              <a:t>Expectations</a:t>
            </a:r>
          </a:p>
        </p:txBody>
      </p:sp>
      <p:sp>
        <p:nvSpPr>
          <p:cNvPr id="3" name="Content Placeholder 2"/>
          <p:cNvSpPr>
            <a:spLocks noGrp="1"/>
          </p:cNvSpPr>
          <p:nvPr>
            <p:ph idx="1"/>
          </p:nvPr>
        </p:nvSpPr>
        <p:spPr>
          <a:xfrm>
            <a:off x="779089" y="1640897"/>
            <a:ext cx="11023060" cy="4131830"/>
          </a:xfrm>
        </p:spPr>
        <p:txBody>
          <a:bodyPr/>
          <a:lstStyle/>
          <a:p>
            <a:pPr marL="0" indent="0">
              <a:buNone/>
            </a:pPr>
            <a:r>
              <a:rPr lang="en-US" sz="4000" dirty="0"/>
              <a:t>The purpose of this presentation is to educate SBIR stakeholders on fraud, waste, and abuse by highlighting common types of fraud found in the Small Business Innovation Research (SBIR) program, and to show what OIG looks for in support of investigations. </a:t>
            </a:r>
          </a:p>
          <a:p>
            <a:endParaRPr lang="en-US" dirty="0"/>
          </a:p>
        </p:txBody>
      </p:sp>
    </p:spTree>
    <p:extLst>
      <p:ext uri="{BB962C8B-B14F-4D97-AF65-F5344CB8AC3E}">
        <p14:creationId xmlns:p14="http://schemas.microsoft.com/office/powerpoint/2010/main" val="2612928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Consequences</a:t>
            </a:r>
          </a:p>
        </p:txBody>
      </p:sp>
      <p:sp>
        <p:nvSpPr>
          <p:cNvPr id="3" name="Content Placeholder 2"/>
          <p:cNvSpPr>
            <a:spLocks noGrp="1"/>
          </p:cNvSpPr>
          <p:nvPr>
            <p:ph idx="1"/>
          </p:nvPr>
        </p:nvSpPr>
        <p:spPr>
          <a:xfrm>
            <a:off x="779089" y="1632591"/>
            <a:ext cx="11023060" cy="4351338"/>
          </a:xfrm>
        </p:spPr>
        <p:txBody>
          <a:bodyPr>
            <a:normAutofit/>
          </a:bodyPr>
          <a:lstStyle/>
          <a:p>
            <a:pPr marL="0" indent="0" algn="ctr">
              <a:buNone/>
            </a:pPr>
            <a:r>
              <a:rPr lang="en-US" b="1" u="sng" dirty="0"/>
              <a:t>What happens when are rules broken?</a:t>
            </a:r>
          </a:p>
          <a:p>
            <a:pPr marL="0" indent="0">
              <a:buNone/>
            </a:pPr>
            <a:endParaRPr lang="en-US" b="1" u="sng" dirty="0"/>
          </a:p>
          <a:p>
            <a:pPr marL="0" indent="0">
              <a:buNone/>
            </a:pPr>
            <a:r>
              <a:rPr lang="en-US" dirty="0"/>
              <a:t>If you commit fraud or other wrongdoing in applying for or carrying out an SBIR award, OIG will investigate. Those who commit fraud are subject to administrative, civil and criminal action. Violations of civil or criminal law are referred to the Department of Justice (DOJ). </a:t>
            </a:r>
            <a:endParaRPr lang="en-US" b="1" u="sng" dirty="0"/>
          </a:p>
        </p:txBody>
      </p:sp>
      <p:pic>
        <p:nvPicPr>
          <p:cNvPr id="4" name="Picture 3"/>
          <p:cNvPicPr>
            <a:picLocks noChangeAspect="1"/>
          </p:cNvPicPr>
          <p:nvPr/>
        </p:nvPicPr>
        <p:blipFill>
          <a:blip r:embed="rId2"/>
          <a:stretch>
            <a:fillRect/>
          </a:stretch>
        </p:blipFill>
        <p:spPr>
          <a:xfrm>
            <a:off x="675885" y="4249965"/>
            <a:ext cx="1316850" cy="1408298"/>
          </a:xfrm>
          <a:prstGeom prst="rect">
            <a:avLst/>
          </a:prstGeom>
        </p:spPr>
      </p:pic>
      <p:pic>
        <p:nvPicPr>
          <p:cNvPr id="5" name="Picture 4"/>
          <p:cNvPicPr>
            <a:picLocks noChangeAspect="1"/>
          </p:cNvPicPr>
          <p:nvPr/>
        </p:nvPicPr>
        <p:blipFill>
          <a:blip r:embed="rId3"/>
          <a:stretch>
            <a:fillRect/>
          </a:stretch>
        </p:blipFill>
        <p:spPr>
          <a:xfrm>
            <a:off x="2298943" y="4730116"/>
            <a:ext cx="894789" cy="542591"/>
          </a:xfrm>
          <a:prstGeom prst="rect">
            <a:avLst/>
          </a:prstGeom>
        </p:spPr>
      </p:pic>
      <p:pic>
        <p:nvPicPr>
          <p:cNvPr id="6" name="Picture 5"/>
          <p:cNvPicPr>
            <a:picLocks noChangeAspect="1"/>
          </p:cNvPicPr>
          <p:nvPr/>
        </p:nvPicPr>
        <p:blipFill>
          <a:blip r:embed="rId4"/>
          <a:stretch>
            <a:fillRect/>
          </a:stretch>
        </p:blipFill>
        <p:spPr>
          <a:xfrm>
            <a:off x="3567495" y="4178379"/>
            <a:ext cx="1194920" cy="1646063"/>
          </a:xfrm>
          <a:prstGeom prst="rect">
            <a:avLst/>
          </a:prstGeom>
        </p:spPr>
      </p:pic>
      <p:pic>
        <p:nvPicPr>
          <p:cNvPr id="7" name="Picture 6"/>
          <p:cNvPicPr>
            <a:picLocks noChangeAspect="1"/>
          </p:cNvPicPr>
          <p:nvPr/>
        </p:nvPicPr>
        <p:blipFill>
          <a:blip r:embed="rId5"/>
          <a:stretch>
            <a:fillRect/>
          </a:stretch>
        </p:blipFill>
        <p:spPr>
          <a:xfrm>
            <a:off x="5758318" y="3995483"/>
            <a:ext cx="2523963" cy="2011854"/>
          </a:xfrm>
          <a:prstGeom prst="rect">
            <a:avLst/>
          </a:prstGeom>
        </p:spPr>
      </p:pic>
      <p:pic>
        <p:nvPicPr>
          <p:cNvPr id="9" name="Picture 8"/>
          <p:cNvPicPr>
            <a:picLocks noChangeAspect="1"/>
          </p:cNvPicPr>
          <p:nvPr/>
        </p:nvPicPr>
        <p:blipFill>
          <a:blip r:embed="rId3"/>
          <a:stretch>
            <a:fillRect/>
          </a:stretch>
        </p:blipFill>
        <p:spPr>
          <a:xfrm>
            <a:off x="4890400" y="4682818"/>
            <a:ext cx="1010122" cy="542591"/>
          </a:xfrm>
          <a:prstGeom prst="rect">
            <a:avLst/>
          </a:prstGeom>
        </p:spPr>
      </p:pic>
      <p:pic>
        <p:nvPicPr>
          <p:cNvPr id="10" name="Picture 9"/>
          <p:cNvPicPr>
            <a:picLocks noChangeAspect="1"/>
          </p:cNvPicPr>
          <p:nvPr/>
        </p:nvPicPr>
        <p:blipFill>
          <a:blip r:embed="rId3"/>
          <a:stretch>
            <a:fillRect/>
          </a:stretch>
        </p:blipFill>
        <p:spPr>
          <a:xfrm>
            <a:off x="8174859" y="4682817"/>
            <a:ext cx="1010122" cy="542591"/>
          </a:xfrm>
          <a:prstGeom prst="rect">
            <a:avLst/>
          </a:prstGeom>
        </p:spPr>
      </p:pic>
      <p:pic>
        <p:nvPicPr>
          <p:cNvPr id="11" name="Picture 10"/>
          <p:cNvPicPr>
            <a:picLocks noChangeAspect="1"/>
          </p:cNvPicPr>
          <p:nvPr/>
        </p:nvPicPr>
        <p:blipFill>
          <a:blip r:embed="rId6"/>
          <a:stretch>
            <a:fillRect/>
          </a:stretch>
        </p:blipFill>
        <p:spPr>
          <a:xfrm>
            <a:off x="9579710" y="4189848"/>
            <a:ext cx="1774090" cy="1353429"/>
          </a:xfrm>
          <a:prstGeom prst="rect">
            <a:avLst/>
          </a:prstGeom>
        </p:spPr>
      </p:pic>
    </p:spTree>
    <p:extLst>
      <p:ext uri="{BB962C8B-B14F-4D97-AF65-F5344CB8AC3E}">
        <p14:creationId xmlns:p14="http://schemas.microsoft.com/office/powerpoint/2010/main" val="378167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Consequences - Administrative</a:t>
            </a:r>
          </a:p>
        </p:txBody>
      </p:sp>
      <p:sp>
        <p:nvSpPr>
          <p:cNvPr id="3" name="Content Placeholder 2"/>
          <p:cNvSpPr>
            <a:spLocks noGrp="1"/>
          </p:cNvSpPr>
          <p:nvPr>
            <p:ph idx="1"/>
          </p:nvPr>
        </p:nvSpPr>
        <p:spPr>
          <a:xfrm>
            <a:off x="779089" y="1603952"/>
            <a:ext cx="11023060" cy="4351338"/>
          </a:xfrm>
        </p:spPr>
        <p:txBody>
          <a:bodyPr>
            <a:normAutofit/>
          </a:bodyPr>
          <a:lstStyle/>
          <a:p>
            <a:pPr marL="0" indent="0">
              <a:buNone/>
            </a:pPr>
            <a:endParaRPr lang="en-US" b="1" dirty="0"/>
          </a:p>
          <a:p>
            <a:r>
              <a:rPr lang="en-US" sz="3100" dirty="0"/>
              <a:t>Government can terminate contracts tainted by fraud. </a:t>
            </a:r>
          </a:p>
          <a:p>
            <a:endParaRPr lang="en-US" sz="3100" dirty="0"/>
          </a:p>
          <a:p>
            <a:r>
              <a:rPr lang="en-US" sz="3100" dirty="0"/>
              <a:t>Government can debar the small business owner and/or employees. Debarment is typically 3 years, but can be longer.</a:t>
            </a:r>
          </a:p>
          <a:p>
            <a:endParaRPr lang="en-US" sz="3100" dirty="0"/>
          </a:p>
          <a:p>
            <a:r>
              <a:rPr lang="en-US" sz="3100" dirty="0"/>
              <a:t>Prohibition from receiving any federal contracts or working as a subcontractor on federal contracts.</a:t>
            </a:r>
          </a:p>
          <a:p>
            <a:endParaRPr lang="en-US" sz="3100" dirty="0"/>
          </a:p>
          <a:p>
            <a:pPr marL="0" indent="0">
              <a:buNone/>
            </a:pPr>
            <a:endParaRPr lang="en-US" b="1" dirty="0"/>
          </a:p>
        </p:txBody>
      </p:sp>
    </p:spTree>
    <p:extLst>
      <p:ext uri="{BB962C8B-B14F-4D97-AF65-F5344CB8AC3E}">
        <p14:creationId xmlns:p14="http://schemas.microsoft.com/office/powerpoint/2010/main" val="976434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Consequences - Civil</a:t>
            </a:r>
          </a:p>
        </p:txBody>
      </p:sp>
      <p:sp>
        <p:nvSpPr>
          <p:cNvPr id="3" name="Content Placeholder 2"/>
          <p:cNvSpPr>
            <a:spLocks noGrp="1"/>
          </p:cNvSpPr>
          <p:nvPr>
            <p:ph idx="1"/>
          </p:nvPr>
        </p:nvSpPr>
        <p:spPr>
          <a:xfrm>
            <a:off x="584470" y="1586366"/>
            <a:ext cx="11023060" cy="4700133"/>
          </a:xfrm>
        </p:spPr>
        <p:txBody>
          <a:bodyPr>
            <a:noAutofit/>
          </a:bodyPr>
          <a:lstStyle/>
          <a:p>
            <a:pPr>
              <a:lnSpc>
                <a:spcPct val="120000"/>
              </a:lnSpc>
            </a:pPr>
            <a:r>
              <a:rPr lang="en-US" sz="2000" dirty="0"/>
              <a:t>Although the statute requires knowledge that the claim was false, the term “knowledge” includes “deliberate ignorance” or “reckless disregard for the truth.”</a:t>
            </a:r>
          </a:p>
          <a:p>
            <a:pPr>
              <a:lnSpc>
                <a:spcPct val="120000"/>
              </a:lnSpc>
            </a:pPr>
            <a:r>
              <a:rPr lang="en-US" sz="2000" dirty="0"/>
              <a:t>Includes treble damages (3x actual) and a fine of up to $11,000 for each false claim.</a:t>
            </a:r>
          </a:p>
          <a:p>
            <a:pPr>
              <a:lnSpc>
                <a:spcPct val="120000"/>
              </a:lnSpc>
            </a:pPr>
            <a:r>
              <a:rPr lang="en-US" sz="2000" dirty="0"/>
              <a:t>False claims liability includes payments received when the Government relied upon false information in the SBIR contract proposal, in a certification of current cost or pricing data, in a request for payment or in progress reports.</a:t>
            </a:r>
          </a:p>
          <a:p>
            <a:pPr>
              <a:lnSpc>
                <a:spcPct val="120000"/>
              </a:lnSpc>
            </a:pPr>
            <a:r>
              <a:rPr lang="en-US" sz="2000" dirty="0"/>
              <a:t>Program Fraud Civil Remedies Act subjects anyone who knowingly makes or submits a false claim or statement to a civil penalty of not more than $7,000 for each false claim or statement as well as twice the amount of any payments made by the Agency.</a:t>
            </a:r>
          </a:p>
          <a:p>
            <a:pPr>
              <a:lnSpc>
                <a:spcPct val="120000"/>
              </a:lnSpc>
            </a:pPr>
            <a:r>
              <a:rPr lang="en-US" sz="2000" dirty="0"/>
              <a:t>Whistleblowers can receive up to 30% of an award for reporting fraud via the qui tam provision of the False Claims Act.</a:t>
            </a:r>
            <a:endParaRPr lang="en-US" sz="2000" b="1" dirty="0"/>
          </a:p>
        </p:txBody>
      </p:sp>
    </p:spTree>
    <p:extLst>
      <p:ext uri="{BB962C8B-B14F-4D97-AF65-F5344CB8AC3E}">
        <p14:creationId xmlns:p14="http://schemas.microsoft.com/office/powerpoint/2010/main" val="1284752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Consequences - Criminal</a:t>
            </a:r>
          </a:p>
        </p:txBody>
      </p:sp>
      <p:sp>
        <p:nvSpPr>
          <p:cNvPr id="3" name="Content Placeholder 2"/>
          <p:cNvSpPr>
            <a:spLocks noGrp="1"/>
          </p:cNvSpPr>
          <p:nvPr>
            <p:ph idx="1"/>
          </p:nvPr>
        </p:nvSpPr>
        <p:spPr>
          <a:xfrm>
            <a:off x="779089" y="1516030"/>
            <a:ext cx="11023060" cy="4815320"/>
          </a:xfrm>
        </p:spPr>
        <p:txBody>
          <a:bodyPr>
            <a:normAutofit fontScale="62500" lnSpcReduction="20000"/>
          </a:bodyPr>
          <a:lstStyle/>
          <a:p>
            <a:pPr marL="0" indent="0" algn="ctr">
              <a:buNone/>
            </a:pPr>
            <a:endParaRPr lang="en-US" sz="3400" dirty="0"/>
          </a:p>
          <a:p>
            <a:pPr marL="0" indent="0">
              <a:lnSpc>
                <a:spcPct val="120000"/>
              </a:lnSpc>
              <a:buNone/>
            </a:pPr>
            <a:r>
              <a:rPr lang="en-US" sz="2900" b="1" dirty="0"/>
              <a:t>Providing false information to obtain an SBIR contract or about the work performed violates several criminal laws to include, but not limited to:</a:t>
            </a:r>
          </a:p>
          <a:p>
            <a:pPr marL="0" indent="0" algn="ctr">
              <a:buNone/>
            </a:pPr>
            <a:endParaRPr lang="en-US" sz="2900" dirty="0"/>
          </a:p>
          <a:p>
            <a:r>
              <a:rPr lang="en-US" sz="2900" dirty="0"/>
              <a:t>False Statements - punishable to 5 years in prison, forfeiture and $250,000 fine</a:t>
            </a:r>
          </a:p>
          <a:p>
            <a:pPr marL="0" indent="0">
              <a:buNone/>
            </a:pPr>
            <a:endParaRPr lang="en-US" sz="2900" dirty="0"/>
          </a:p>
          <a:p>
            <a:r>
              <a:rPr lang="en-US" sz="2900" dirty="0"/>
              <a:t>Theft of Federal Property - punishable to 10 years in prison, forfeiture and $250,000 fine</a:t>
            </a:r>
          </a:p>
          <a:p>
            <a:endParaRPr lang="en-US" sz="2900" dirty="0"/>
          </a:p>
          <a:p>
            <a:r>
              <a:rPr lang="en-US" sz="2900" dirty="0"/>
              <a:t>Wire Fraud - punishable to 20 years in prison, forfeiture and $250,000 fine</a:t>
            </a:r>
          </a:p>
          <a:p>
            <a:pPr marL="0" indent="0" algn="ctr">
              <a:buNone/>
            </a:pPr>
            <a:endParaRPr lang="en-US" sz="2900" dirty="0"/>
          </a:p>
          <a:p>
            <a:r>
              <a:rPr lang="en-US" sz="2900" dirty="0"/>
              <a:t>False Claims - punishable by $250,000 fine for individuals and $500,000 fine for corporations</a:t>
            </a:r>
          </a:p>
          <a:p>
            <a:endParaRPr lang="en-US" sz="2900" dirty="0"/>
          </a:p>
          <a:p>
            <a:pPr marL="0" indent="0">
              <a:lnSpc>
                <a:spcPct val="120000"/>
              </a:lnSpc>
              <a:buNone/>
            </a:pPr>
            <a:r>
              <a:rPr lang="en-US" sz="2900" b="1" dirty="0"/>
              <a:t>Criminal forfeiture – full amount of contract; personal assets can also be seized to satisfy forfeiture or fine.</a:t>
            </a:r>
            <a:endParaRPr lang="en-US" sz="2900" dirty="0"/>
          </a:p>
          <a:p>
            <a:endParaRPr lang="en-US" sz="3400" dirty="0"/>
          </a:p>
          <a:p>
            <a:endParaRPr lang="en-US" sz="3400" dirty="0"/>
          </a:p>
          <a:p>
            <a:pPr marL="0" indent="0">
              <a:buNone/>
            </a:pPr>
            <a:endParaRPr lang="en-US" sz="3100" dirty="0"/>
          </a:p>
          <a:p>
            <a:pPr marL="0" indent="0">
              <a:buNone/>
            </a:pPr>
            <a:endParaRPr lang="en-US" b="1" dirty="0"/>
          </a:p>
        </p:txBody>
      </p:sp>
    </p:spTree>
    <p:extLst>
      <p:ext uri="{BB962C8B-B14F-4D97-AF65-F5344CB8AC3E}">
        <p14:creationId xmlns:p14="http://schemas.microsoft.com/office/powerpoint/2010/main" val="107226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Investigations Case Study #1</a:t>
            </a:r>
          </a:p>
        </p:txBody>
      </p:sp>
      <p:sp>
        <p:nvSpPr>
          <p:cNvPr id="3" name="Content Placeholder 2"/>
          <p:cNvSpPr>
            <a:spLocks noGrp="1"/>
          </p:cNvSpPr>
          <p:nvPr>
            <p:ph idx="1"/>
          </p:nvPr>
        </p:nvSpPr>
        <p:spPr>
          <a:xfrm>
            <a:off x="779089" y="1516030"/>
            <a:ext cx="11023060" cy="4815320"/>
          </a:xfrm>
        </p:spPr>
        <p:txBody>
          <a:bodyPr>
            <a:normAutofit/>
          </a:bodyPr>
          <a:lstStyle/>
          <a:p>
            <a:pPr marL="0" indent="0">
              <a:buNone/>
            </a:pPr>
            <a:r>
              <a:rPr lang="en-US" sz="3400" b="1" u="sng" dirty="0"/>
              <a:t>Company made false statements to receive funding</a:t>
            </a:r>
          </a:p>
          <a:p>
            <a:r>
              <a:rPr lang="en-US" dirty="0"/>
              <a:t>Company submitted proposals to multiple agencies that contained misrepresentations regarding its eligibility to seek SBIR and/or STTR grant awards, as well as other material aspects of their project, including employees, budget, and recommenders. </a:t>
            </a:r>
          </a:p>
          <a:p>
            <a:pPr marL="0" indent="0">
              <a:buNone/>
            </a:pPr>
            <a:r>
              <a:rPr lang="en-US" sz="3400" b="1" u="sng" dirty="0"/>
              <a:t>Outcomes</a:t>
            </a:r>
          </a:p>
          <a:p>
            <a:r>
              <a:rPr lang="en-US" dirty="0"/>
              <a:t>Company pleaded guilty to two counts of false statements</a:t>
            </a:r>
          </a:p>
          <a:p>
            <a:r>
              <a:rPr lang="en-US" dirty="0"/>
              <a:t>$881,699 in restitution; 5-year probation</a:t>
            </a:r>
          </a:p>
          <a:p>
            <a:endParaRPr lang="en-US" sz="3400" dirty="0"/>
          </a:p>
          <a:p>
            <a:pPr marL="0" indent="0">
              <a:buNone/>
            </a:pPr>
            <a:endParaRPr lang="en-US" sz="3100" dirty="0"/>
          </a:p>
          <a:p>
            <a:pPr marL="0" indent="0">
              <a:buNone/>
            </a:pPr>
            <a:endParaRPr lang="en-US" b="1" dirty="0"/>
          </a:p>
        </p:txBody>
      </p:sp>
      <p:pic>
        <p:nvPicPr>
          <p:cNvPr id="7" name="Picture 6">
            <a:extLst>
              <a:ext uri="{FF2B5EF4-FFF2-40B4-BE49-F238E27FC236}">
                <a16:creationId xmlns:a16="http://schemas.microsoft.com/office/drawing/2014/main" id="{4F4F20F7-84B0-A911-1BA0-B192781A2BE6}"/>
              </a:ext>
            </a:extLst>
          </p:cNvPr>
          <p:cNvPicPr>
            <a:picLocks noChangeAspect="1"/>
          </p:cNvPicPr>
          <p:nvPr/>
        </p:nvPicPr>
        <p:blipFill rotWithShape="1">
          <a:blip r:embed="rId2"/>
          <a:srcRect b="9246"/>
          <a:stretch/>
        </p:blipFill>
        <p:spPr>
          <a:xfrm>
            <a:off x="6879323" y="4893011"/>
            <a:ext cx="4670651" cy="1108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1065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Investigations Case Study #2</a:t>
            </a:r>
          </a:p>
        </p:txBody>
      </p:sp>
      <p:sp>
        <p:nvSpPr>
          <p:cNvPr id="3" name="Content Placeholder 2"/>
          <p:cNvSpPr>
            <a:spLocks noGrp="1"/>
          </p:cNvSpPr>
          <p:nvPr>
            <p:ph idx="1"/>
          </p:nvPr>
        </p:nvSpPr>
        <p:spPr>
          <a:xfrm>
            <a:off x="779089" y="1516030"/>
            <a:ext cx="11023060" cy="4815320"/>
          </a:xfrm>
        </p:spPr>
        <p:txBody>
          <a:bodyPr>
            <a:normAutofit/>
          </a:bodyPr>
          <a:lstStyle/>
          <a:p>
            <a:pPr marL="0" indent="0">
              <a:buNone/>
            </a:pPr>
            <a:r>
              <a:rPr lang="en-US" sz="3400" b="1" u="sng" dirty="0"/>
              <a:t>Company violated the false claims act</a:t>
            </a:r>
          </a:p>
          <a:p>
            <a:r>
              <a:rPr lang="en-US" dirty="0"/>
              <a:t>Company concealed its use of underpaid foreign graduate students who were ineligible to work at the company due to visa restrictions, to obtain SBIR contracts.</a:t>
            </a:r>
          </a:p>
          <a:p>
            <a:pPr marL="0" indent="0">
              <a:buNone/>
            </a:pPr>
            <a:r>
              <a:rPr lang="en-US" sz="3400" b="1" u="sng" dirty="0"/>
              <a:t>Outcomes</a:t>
            </a:r>
          </a:p>
          <a:p>
            <a:r>
              <a:rPr lang="en-US" dirty="0"/>
              <a:t>2-year voluntary exclusion from federal contracting and financial assistance</a:t>
            </a:r>
          </a:p>
          <a:p>
            <a:r>
              <a:rPr lang="en-US" dirty="0"/>
              <a:t>$500,000 recovery</a:t>
            </a:r>
          </a:p>
          <a:p>
            <a:pPr marL="0" indent="0">
              <a:buNone/>
            </a:pPr>
            <a:endParaRPr lang="en-US" sz="3100" dirty="0"/>
          </a:p>
          <a:p>
            <a:pPr marL="0" indent="0">
              <a:buNone/>
            </a:pPr>
            <a:endParaRPr lang="en-US" b="1" dirty="0"/>
          </a:p>
        </p:txBody>
      </p:sp>
      <p:pic>
        <p:nvPicPr>
          <p:cNvPr id="5" name="Picture 4">
            <a:extLst>
              <a:ext uri="{FF2B5EF4-FFF2-40B4-BE49-F238E27FC236}">
                <a16:creationId xmlns:a16="http://schemas.microsoft.com/office/drawing/2014/main" id="{D90F8C3B-23FB-0BA6-78AE-C85811D822A3}"/>
              </a:ext>
            </a:extLst>
          </p:cNvPr>
          <p:cNvPicPr>
            <a:picLocks noChangeAspect="1"/>
          </p:cNvPicPr>
          <p:nvPr/>
        </p:nvPicPr>
        <p:blipFill>
          <a:blip r:embed="rId2"/>
          <a:stretch>
            <a:fillRect/>
          </a:stretch>
        </p:blipFill>
        <p:spPr>
          <a:xfrm>
            <a:off x="5706149" y="4686926"/>
            <a:ext cx="6096000" cy="1310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9604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3662-5E13-CA4C-6D1D-6AC4B4D0D758}"/>
              </a:ext>
            </a:extLst>
          </p:cNvPr>
          <p:cNvSpPr>
            <a:spLocks noGrp="1"/>
          </p:cNvSpPr>
          <p:nvPr>
            <p:ph type="title"/>
          </p:nvPr>
        </p:nvSpPr>
        <p:spPr/>
        <p:txBody>
          <a:bodyPr/>
          <a:lstStyle/>
          <a:p>
            <a:pPr algn="ctr"/>
            <a:r>
              <a:rPr lang="en-US" dirty="0"/>
              <a:t>True or False</a:t>
            </a:r>
          </a:p>
        </p:txBody>
      </p:sp>
      <p:sp>
        <p:nvSpPr>
          <p:cNvPr id="3" name="Content Placeholder 2">
            <a:extLst>
              <a:ext uri="{FF2B5EF4-FFF2-40B4-BE49-F238E27FC236}">
                <a16:creationId xmlns:a16="http://schemas.microsoft.com/office/drawing/2014/main" id="{808C3B62-B654-AFFD-60C6-E6E1381170A7}"/>
              </a:ext>
            </a:extLst>
          </p:cNvPr>
          <p:cNvSpPr>
            <a:spLocks noGrp="1"/>
          </p:cNvSpPr>
          <p:nvPr>
            <p:ph idx="1"/>
          </p:nvPr>
        </p:nvSpPr>
        <p:spPr/>
        <p:txBody>
          <a:bodyPr/>
          <a:lstStyle/>
          <a:p>
            <a:pPr marL="0" indent="0">
              <a:buNone/>
            </a:pPr>
            <a:r>
              <a:rPr lang="en-US" dirty="0"/>
              <a:t>T/F: The presence of a red flag equals fraud.</a:t>
            </a:r>
          </a:p>
          <a:p>
            <a:pPr marL="0" indent="0">
              <a:buNone/>
            </a:pPr>
            <a:endParaRPr lang="en-US" dirty="0"/>
          </a:p>
          <a:p>
            <a:pPr marL="0" indent="0">
              <a:buNone/>
            </a:pPr>
            <a:r>
              <a:rPr lang="en-US" dirty="0"/>
              <a:t>T/F: Duplicative funding is a violation of federal law. </a:t>
            </a:r>
          </a:p>
          <a:p>
            <a:pPr marL="0" indent="0">
              <a:buNone/>
            </a:pPr>
            <a:endParaRPr lang="en-US" dirty="0"/>
          </a:p>
          <a:p>
            <a:pPr marL="0" indent="0">
              <a:buNone/>
            </a:pPr>
            <a:r>
              <a:rPr lang="en-US" dirty="0"/>
              <a:t>T/F: Award work must be completed in the United States. </a:t>
            </a:r>
          </a:p>
          <a:p>
            <a:pPr marL="0" indent="0">
              <a:buNone/>
            </a:pPr>
            <a:endParaRPr lang="en-US" dirty="0"/>
          </a:p>
          <a:p>
            <a:pPr marL="0" indent="0">
              <a:buNone/>
            </a:pPr>
            <a:r>
              <a:rPr lang="en-US" dirty="0"/>
              <a:t>T/F: Proper documentation is not required to spend funds on a grant if it was discussed in the proposal. </a:t>
            </a:r>
          </a:p>
        </p:txBody>
      </p:sp>
    </p:spTree>
    <p:extLst>
      <p:ext uri="{BB962C8B-B14F-4D97-AF65-F5344CB8AC3E}">
        <p14:creationId xmlns:p14="http://schemas.microsoft.com/office/powerpoint/2010/main" val="125134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The Right Thing</a:t>
            </a:r>
          </a:p>
        </p:txBody>
      </p:sp>
      <p:sp>
        <p:nvSpPr>
          <p:cNvPr id="3" name="Content Placeholder 2"/>
          <p:cNvSpPr>
            <a:spLocks noGrp="1"/>
          </p:cNvSpPr>
          <p:nvPr>
            <p:ph idx="1"/>
          </p:nvPr>
        </p:nvSpPr>
        <p:spPr>
          <a:xfrm>
            <a:off x="779089" y="1807152"/>
            <a:ext cx="11023060" cy="4351338"/>
          </a:xfrm>
        </p:spPr>
        <p:txBody>
          <a:bodyPr/>
          <a:lstStyle/>
          <a:p>
            <a:r>
              <a:rPr lang="en-US" sz="2800" dirty="0"/>
              <a:t>The Government retains the right to examine the status of an SBIR contract at any time. This includes site visits; and requests for records including financial documents and timesheets. </a:t>
            </a:r>
          </a:p>
          <a:p>
            <a:pPr marL="0" indent="0">
              <a:buNone/>
            </a:pPr>
            <a:endParaRPr lang="en-US" sz="2800" dirty="0"/>
          </a:p>
          <a:p>
            <a:r>
              <a:rPr lang="en-US" sz="2800" dirty="0"/>
              <a:t>Good record keeping will help eliminate suspicion and ensure successful status checks.</a:t>
            </a:r>
          </a:p>
          <a:p>
            <a:endParaRPr lang="en-US" sz="2800" dirty="0"/>
          </a:p>
          <a:p>
            <a:r>
              <a:rPr lang="en-US" sz="2800" dirty="0"/>
              <a:t>When in doubt, ask!</a:t>
            </a:r>
            <a:endParaRPr lang="en-US" dirty="0"/>
          </a:p>
        </p:txBody>
      </p:sp>
    </p:spTree>
    <p:extLst>
      <p:ext uri="{BB962C8B-B14F-4D97-AF65-F5344CB8AC3E}">
        <p14:creationId xmlns:p14="http://schemas.microsoft.com/office/powerpoint/2010/main" val="1067332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318765" cy="6858000"/>
          </a:xfrm>
        </p:spPr>
      </p:pic>
      <p:sp>
        <p:nvSpPr>
          <p:cNvPr id="3" name="TextBox 2"/>
          <p:cNvSpPr txBox="1"/>
          <p:nvPr/>
        </p:nvSpPr>
        <p:spPr>
          <a:xfrm>
            <a:off x="913971" y="5956257"/>
            <a:ext cx="10490821" cy="400110"/>
          </a:xfrm>
          <a:prstGeom prst="rect">
            <a:avLst/>
          </a:prstGeom>
          <a:noFill/>
        </p:spPr>
        <p:txBody>
          <a:bodyPr wrap="none" rtlCol="0">
            <a:spAutoFit/>
          </a:bodyPr>
          <a:lstStyle/>
          <a:p>
            <a:r>
              <a:rPr lang="en-US" sz="2000" i="1" dirty="0">
                <a:solidFill>
                  <a:schemeClr val="bg1"/>
                </a:solidFill>
                <a:latin typeface="Segoe UI" panose="020B0502040204020203" pitchFamily="34" charset="0"/>
                <a:cs typeface="Segoe UI" panose="020B0502040204020203" pitchFamily="34" charset="0"/>
              </a:rPr>
              <a:t>DOT Inspector General, 1200 New Jersey Ave SE, West Bldg. 7th Floor, Washington, DC 20590</a:t>
            </a:r>
          </a:p>
        </p:txBody>
      </p:sp>
    </p:spTree>
    <p:extLst>
      <p:ext uri="{BB962C8B-B14F-4D97-AF65-F5344CB8AC3E}">
        <p14:creationId xmlns:p14="http://schemas.microsoft.com/office/powerpoint/2010/main" val="133030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Speakers</a:t>
            </a:r>
          </a:p>
        </p:txBody>
      </p:sp>
      <p:sp>
        <p:nvSpPr>
          <p:cNvPr id="8" name="Content Placeholder 7"/>
          <p:cNvSpPr>
            <a:spLocks noGrp="1"/>
          </p:cNvSpPr>
          <p:nvPr>
            <p:ph idx="1"/>
          </p:nvPr>
        </p:nvSpPr>
        <p:spPr>
          <a:xfrm>
            <a:off x="3062653" y="1456348"/>
            <a:ext cx="6066693" cy="4891698"/>
          </a:xfrm>
        </p:spPr>
        <p:txBody>
          <a:bodyPr>
            <a:normAutofit fontScale="92500" lnSpcReduction="10000"/>
          </a:bodyPr>
          <a:lstStyle/>
          <a:p>
            <a:pPr marL="0" indent="0" algn="ctr">
              <a:buNone/>
            </a:pPr>
            <a:endParaRPr lang="en-US" sz="2000" dirty="0"/>
          </a:p>
          <a:p>
            <a:pPr marL="0" indent="0" algn="ctr">
              <a:buNone/>
            </a:pPr>
            <a:r>
              <a:rPr lang="en-US" sz="3200" b="1" dirty="0"/>
              <a:t>Jacquie Wente</a:t>
            </a:r>
          </a:p>
          <a:p>
            <a:pPr marL="0" indent="0" algn="ctr">
              <a:buNone/>
            </a:pPr>
            <a:r>
              <a:rPr lang="en-US" sz="3200" dirty="0"/>
              <a:t>Special Agent/Desk Officer</a:t>
            </a:r>
          </a:p>
          <a:p>
            <a:pPr marL="0" indent="0" algn="ctr">
              <a:buNone/>
            </a:pPr>
            <a:r>
              <a:rPr lang="en-US" sz="3200" dirty="0">
                <a:hlinkClick r:id="rId2"/>
              </a:rPr>
              <a:t>Jacquie.M.Wente@oig.dot.gov</a:t>
            </a:r>
            <a:r>
              <a:rPr lang="en-US" sz="3200" dirty="0"/>
              <a:t> </a:t>
            </a:r>
          </a:p>
          <a:p>
            <a:pPr marL="0" indent="0" algn="ctr">
              <a:buNone/>
            </a:pPr>
            <a:r>
              <a:rPr lang="en-US" sz="3200" dirty="0"/>
              <a:t>(312)-287-2196</a:t>
            </a:r>
          </a:p>
          <a:p>
            <a:pPr marL="0" indent="0" algn="ctr">
              <a:buNone/>
            </a:pPr>
            <a:endParaRPr lang="en-US" sz="3200" dirty="0"/>
          </a:p>
          <a:p>
            <a:pPr marL="0" indent="0" algn="ctr">
              <a:buNone/>
            </a:pPr>
            <a:r>
              <a:rPr lang="en-US" sz="3200" b="1" dirty="0"/>
              <a:t>Maureen Weir</a:t>
            </a:r>
          </a:p>
          <a:p>
            <a:pPr marL="0" indent="0" algn="ctr">
              <a:buNone/>
            </a:pPr>
            <a:r>
              <a:rPr lang="en-US" sz="3200" dirty="0"/>
              <a:t>Special Agent/Desk Officer</a:t>
            </a:r>
          </a:p>
          <a:p>
            <a:pPr marL="0" indent="0" algn="ctr">
              <a:buNone/>
            </a:pPr>
            <a:r>
              <a:rPr lang="en-US" sz="3200" dirty="0">
                <a:hlinkClick r:id="rId3"/>
              </a:rPr>
              <a:t>Maureen.Weir@oig.dot.gov</a:t>
            </a:r>
            <a:endParaRPr lang="en-US" sz="3200" dirty="0"/>
          </a:p>
          <a:p>
            <a:pPr marL="0" indent="0" algn="ctr">
              <a:buNone/>
            </a:pPr>
            <a:r>
              <a:rPr lang="en-US" sz="3200" dirty="0"/>
              <a:t>202-748-0867</a:t>
            </a:r>
          </a:p>
          <a:p>
            <a:pPr marL="0" indent="0" algn="ctr">
              <a:buNone/>
            </a:pPr>
            <a:endParaRPr lang="en-US" sz="3200" dirty="0"/>
          </a:p>
          <a:p>
            <a:pPr marL="0" indent="0" algn="ctr">
              <a:buNone/>
            </a:pPr>
            <a:endParaRPr lang="en-US" sz="3200" dirty="0"/>
          </a:p>
          <a:p>
            <a:endParaRPr lang="en-US" dirty="0"/>
          </a:p>
          <a:p>
            <a:endParaRPr lang="en-US" dirty="0"/>
          </a:p>
        </p:txBody>
      </p:sp>
    </p:spTree>
    <p:extLst>
      <p:ext uri="{BB962C8B-B14F-4D97-AF65-F5344CB8AC3E}">
        <p14:creationId xmlns:p14="http://schemas.microsoft.com/office/powerpoint/2010/main" val="242585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Investigative Regions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119" y="1568642"/>
            <a:ext cx="7239000" cy="4780689"/>
          </a:xfrm>
          <a:prstGeom prst="rect">
            <a:avLst/>
          </a:prstGeom>
        </p:spPr>
      </p:pic>
    </p:spTree>
    <p:extLst>
      <p:ext uri="{BB962C8B-B14F-4D97-AF65-F5344CB8AC3E}">
        <p14:creationId xmlns:p14="http://schemas.microsoft.com/office/powerpoint/2010/main" val="2635240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303851" cy="6920917"/>
          </a:xfrm>
        </p:spPr>
      </p:pic>
    </p:spTree>
    <p:extLst>
      <p:ext uri="{BB962C8B-B14F-4D97-AF65-F5344CB8AC3E}">
        <p14:creationId xmlns:p14="http://schemas.microsoft.com/office/powerpoint/2010/main" val="754235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Office of Investigations</a:t>
            </a: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4040" y="1825625"/>
            <a:ext cx="9555919" cy="4351338"/>
          </a:xfrm>
        </p:spPr>
      </p:pic>
    </p:spTree>
    <p:extLst>
      <p:ext uri="{BB962C8B-B14F-4D97-AF65-F5344CB8AC3E}">
        <p14:creationId xmlns:p14="http://schemas.microsoft.com/office/powerpoint/2010/main" val="191319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Office of Investigations</a:t>
            </a:r>
          </a:p>
        </p:txBody>
      </p:sp>
      <p:sp>
        <p:nvSpPr>
          <p:cNvPr id="3" name="Content Placeholder 2"/>
          <p:cNvSpPr>
            <a:spLocks noGrp="1"/>
          </p:cNvSpPr>
          <p:nvPr>
            <p:ph idx="1"/>
          </p:nvPr>
        </p:nvSpPr>
        <p:spPr/>
        <p:txBody>
          <a:bodyPr/>
          <a:lstStyle/>
          <a:p>
            <a:pPr marL="285750" indent="-285750"/>
            <a:r>
              <a:rPr lang="en-US" dirty="0"/>
              <a:t>Conducts criminal, civil and administrative investigations of fraud and other allegations affecting DOT Operating Administrations, programs, contractors, grantees, and regulated entities.</a:t>
            </a:r>
          </a:p>
          <a:p>
            <a:pPr marL="285750" indent="-285750"/>
            <a:r>
              <a:rPr lang="en-US" dirty="0"/>
              <a:t>Partners with Federal, State, and local law enforcement agencies and prosecutors.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69679714"/>
              </p:ext>
            </p:extLst>
          </p:nvPr>
        </p:nvGraphicFramePr>
        <p:xfrm>
          <a:off x="1022583" y="4001990"/>
          <a:ext cx="9639374" cy="2174973"/>
        </p:xfrm>
        <a:graphic>
          <a:graphicData uri="http://schemas.openxmlformats.org/drawingml/2006/table">
            <a:tbl>
              <a:tblPr firstRow="1" bandRow="1">
                <a:tableStyleId>{D113A9D2-9D6B-4929-AA2D-F23B5EE8CBE7}</a:tableStyleId>
              </a:tblPr>
              <a:tblGrid>
                <a:gridCol w="9639374">
                  <a:extLst>
                    <a:ext uri="{9D8B030D-6E8A-4147-A177-3AD203B41FA5}">
                      <a16:colId xmlns:a16="http://schemas.microsoft.com/office/drawing/2014/main" val="3372836146"/>
                    </a:ext>
                  </a:extLst>
                </a:gridCol>
              </a:tblGrid>
              <a:tr h="460374">
                <a:tc>
                  <a:txBody>
                    <a:bodyPr/>
                    <a:lstStyle/>
                    <a:p>
                      <a:pPr algn="ctr"/>
                      <a:r>
                        <a:rPr lang="en-US" sz="2400" dirty="0">
                          <a:solidFill>
                            <a:schemeClr val="bg1"/>
                          </a:solidFill>
                          <a:latin typeface="Segoe UI" panose="020B0502040204020203" pitchFamily="34" charset="0"/>
                          <a:cs typeface="Segoe UI" panose="020B0502040204020203" pitchFamily="34" charset="0"/>
                        </a:rPr>
                        <a:t>DOT-OIG Investigative</a:t>
                      </a:r>
                      <a:r>
                        <a:rPr lang="en-US" sz="2400" baseline="0" dirty="0">
                          <a:solidFill>
                            <a:schemeClr val="bg1"/>
                          </a:solidFill>
                          <a:latin typeface="Segoe UI" panose="020B0502040204020203" pitchFamily="34" charset="0"/>
                          <a:cs typeface="Segoe UI" panose="020B0502040204020203" pitchFamily="34" charset="0"/>
                        </a:rPr>
                        <a:t> </a:t>
                      </a:r>
                      <a:r>
                        <a:rPr lang="en-US" sz="2400" dirty="0">
                          <a:solidFill>
                            <a:schemeClr val="bg1"/>
                          </a:solidFill>
                          <a:latin typeface="Segoe UI" panose="020B0502040204020203" pitchFamily="34" charset="0"/>
                          <a:cs typeface="Segoe UI" panose="020B0502040204020203" pitchFamily="34" charset="0"/>
                        </a:rPr>
                        <a:t>Resources</a:t>
                      </a:r>
                    </a:p>
                  </a:txBody>
                  <a:tcPr marT="60960" marB="60960" anchor="ctr">
                    <a:lnB w="19050" cap="flat" cmpd="sng" algn="ctr">
                      <a:noFill/>
                      <a:prstDash val="solid"/>
                      <a:miter lim="800000"/>
                    </a:lnB>
                    <a:solidFill>
                      <a:schemeClr val="accent1">
                        <a:lumMod val="50000"/>
                      </a:schemeClr>
                    </a:solidFill>
                  </a:tcPr>
                </a:tc>
                <a:extLst>
                  <a:ext uri="{0D108BD9-81ED-4DB2-BD59-A6C34878D82A}">
                    <a16:rowId xmlns:a16="http://schemas.microsoft.com/office/drawing/2014/main" val="2995857961"/>
                  </a:ext>
                </a:extLst>
              </a:tr>
              <a:tr h="334282">
                <a:tc>
                  <a:txBody>
                    <a:bodyPr/>
                    <a:lstStyle/>
                    <a:p>
                      <a:pPr marL="0" marR="0" lvl="1" indent="0" algn="l" defTabSz="914400" rtl="0" eaLnBrk="1" fontAlgn="auto" latinLnBrk="0" hangingPunct="1">
                        <a:lnSpc>
                          <a:spcPct val="100000"/>
                        </a:lnSpc>
                        <a:spcBef>
                          <a:spcPts val="300"/>
                        </a:spcBef>
                        <a:spcAft>
                          <a:spcPts val="300"/>
                        </a:spcAft>
                        <a:buClrTx/>
                        <a:buSzTx/>
                        <a:buFontTx/>
                        <a:buNone/>
                        <a:tabLst/>
                        <a:defRPr/>
                      </a:pPr>
                      <a:r>
                        <a:rPr lang="en-US" sz="1900" dirty="0">
                          <a:solidFill>
                            <a:schemeClr val="accent1">
                              <a:lumMod val="50000"/>
                            </a:schemeClr>
                          </a:solidFill>
                        </a:rPr>
                        <a:t>Special Agents with Federal law enforcement arrest authority</a:t>
                      </a:r>
                      <a:endParaRPr lang="en-US" sz="1900" dirty="0">
                        <a:solidFill>
                          <a:schemeClr val="accent1">
                            <a:lumMod val="50000"/>
                          </a:schemeClr>
                        </a:solidFill>
                        <a:latin typeface="Myriad Pro" pitchFamily="34" charset="0"/>
                      </a:endParaRPr>
                    </a:p>
                  </a:txBody>
                  <a:tcPr marT="60960" marB="60960">
                    <a:lnL w="6350" cap="flat" cmpd="sng" algn="ctr">
                      <a:noFill/>
                      <a:prstDash val="solid"/>
                      <a:miter lim="800000"/>
                    </a:lnL>
                    <a:lnR w="6350" cap="flat" cmpd="sng" algn="ctr">
                      <a:noFill/>
                      <a:prstDash val="solid"/>
                      <a:miter lim="800000"/>
                    </a:lnR>
                    <a:lnT w="19050" cap="flat" cmpd="sng" algn="ctr">
                      <a:noFill/>
                      <a:prstDash val="solid"/>
                      <a:miter lim="800000"/>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14434730"/>
                  </a:ext>
                </a:extLst>
              </a:tr>
              <a:tr h="452853">
                <a:tc>
                  <a:txBody>
                    <a:bodyPr/>
                    <a:lstStyle/>
                    <a:p>
                      <a:pPr marL="0" marR="0" lvl="1" indent="0" algn="l" defTabSz="914400" rtl="0" eaLnBrk="1" fontAlgn="auto" latinLnBrk="0" hangingPunct="1">
                        <a:lnSpc>
                          <a:spcPct val="100000"/>
                        </a:lnSpc>
                        <a:spcBef>
                          <a:spcPts val="300"/>
                        </a:spcBef>
                        <a:spcAft>
                          <a:spcPts val="300"/>
                        </a:spcAft>
                        <a:buClrTx/>
                        <a:buSzTx/>
                        <a:buFontTx/>
                        <a:buNone/>
                        <a:tabLst/>
                        <a:defRPr/>
                      </a:pPr>
                      <a:r>
                        <a:rPr lang="en-US" sz="1900" dirty="0">
                          <a:solidFill>
                            <a:schemeClr val="accent1">
                              <a:lumMod val="50000"/>
                            </a:schemeClr>
                          </a:solidFill>
                        </a:rPr>
                        <a:t>Investigative tools (subpoenas, search warrants, undercover operations, electronic</a:t>
                      </a:r>
                      <a:r>
                        <a:rPr lang="en-US" sz="1900" baseline="0" dirty="0">
                          <a:solidFill>
                            <a:schemeClr val="accent1">
                              <a:lumMod val="50000"/>
                            </a:schemeClr>
                          </a:solidFill>
                        </a:rPr>
                        <a:t> monitoring</a:t>
                      </a:r>
                      <a:r>
                        <a:rPr lang="en-US" sz="1900" dirty="0">
                          <a:solidFill>
                            <a:schemeClr val="accent1">
                              <a:lumMod val="50000"/>
                            </a:schemeClr>
                          </a:solidFill>
                        </a:rPr>
                        <a:t>)</a:t>
                      </a:r>
                      <a:endParaRPr lang="en-US" sz="1900" dirty="0">
                        <a:solidFill>
                          <a:schemeClr val="accent1">
                            <a:lumMod val="50000"/>
                          </a:schemeClr>
                        </a:solidFill>
                        <a:latin typeface="Myriad Pro" pitchFamily="34" charset="0"/>
                      </a:endParaRPr>
                    </a:p>
                  </a:txBody>
                  <a:tcPr marT="60960" marB="60960">
                    <a:lnT>
                      <a:noFill/>
                    </a:lnT>
                    <a:solidFill>
                      <a:schemeClr val="accent1">
                        <a:lumMod val="40000"/>
                        <a:lumOff val="60000"/>
                      </a:schemeClr>
                    </a:solidFill>
                  </a:tcPr>
                </a:tc>
                <a:extLst>
                  <a:ext uri="{0D108BD9-81ED-4DB2-BD59-A6C34878D82A}">
                    <a16:rowId xmlns:a16="http://schemas.microsoft.com/office/drawing/2014/main" val="632624901"/>
                  </a:ext>
                </a:extLst>
              </a:tr>
              <a:tr h="351901">
                <a:tc>
                  <a:txBody>
                    <a:bodyPr/>
                    <a:lstStyle/>
                    <a:p>
                      <a:pPr marL="0" marR="0" lvl="1" indent="0" algn="l" defTabSz="914400" rtl="0" eaLnBrk="1" fontAlgn="auto" latinLnBrk="0" hangingPunct="1">
                        <a:lnSpc>
                          <a:spcPct val="100000"/>
                        </a:lnSpc>
                        <a:spcBef>
                          <a:spcPts val="300"/>
                        </a:spcBef>
                        <a:spcAft>
                          <a:spcPts val="300"/>
                        </a:spcAft>
                        <a:buClrTx/>
                        <a:buSzTx/>
                        <a:buFontTx/>
                        <a:buNone/>
                        <a:tabLst/>
                        <a:defRPr/>
                      </a:pPr>
                      <a:r>
                        <a:rPr lang="en-US" sz="1900" dirty="0">
                          <a:solidFill>
                            <a:schemeClr val="accent1">
                              <a:lumMod val="50000"/>
                            </a:schemeClr>
                          </a:solidFill>
                        </a:rPr>
                        <a:t>Specialize in fraud investigations</a:t>
                      </a:r>
                      <a:endParaRPr lang="en-US" sz="1900" dirty="0">
                        <a:solidFill>
                          <a:schemeClr val="accent1">
                            <a:lumMod val="50000"/>
                          </a:schemeClr>
                        </a:solidFill>
                        <a:latin typeface="Myriad Pro" pitchFamily="34" charset="0"/>
                      </a:endParaRPr>
                    </a:p>
                  </a:txBody>
                  <a:tcPr marT="60960" marB="60960">
                    <a:solidFill>
                      <a:schemeClr val="accent1">
                        <a:lumMod val="20000"/>
                        <a:lumOff val="80000"/>
                      </a:schemeClr>
                    </a:solidFill>
                  </a:tcPr>
                </a:tc>
                <a:extLst>
                  <a:ext uri="{0D108BD9-81ED-4DB2-BD59-A6C34878D82A}">
                    <a16:rowId xmlns:a16="http://schemas.microsoft.com/office/drawing/2014/main" val="3391450256"/>
                  </a:ext>
                </a:extLst>
              </a:tr>
              <a:tr h="309475">
                <a:tc>
                  <a:txBody>
                    <a:bodyPr/>
                    <a:lstStyle/>
                    <a:p>
                      <a:pPr marL="0" marR="0" lvl="1" indent="0" algn="l" defTabSz="914400" rtl="0" eaLnBrk="1" fontAlgn="auto" latinLnBrk="0" hangingPunct="1">
                        <a:lnSpc>
                          <a:spcPct val="100000"/>
                        </a:lnSpc>
                        <a:spcBef>
                          <a:spcPts val="300"/>
                        </a:spcBef>
                        <a:spcAft>
                          <a:spcPts val="300"/>
                        </a:spcAft>
                        <a:buClrTx/>
                        <a:buSzTx/>
                        <a:buFontTx/>
                        <a:buNone/>
                        <a:tabLst/>
                        <a:defRPr/>
                      </a:pPr>
                      <a:r>
                        <a:rPr lang="en-US" sz="1900" dirty="0">
                          <a:solidFill>
                            <a:schemeClr val="accent1">
                              <a:lumMod val="50000"/>
                            </a:schemeClr>
                          </a:solidFill>
                        </a:rPr>
                        <a:t>Computer crime</a:t>
                      </a:r>
                      <a:r>
                        <a:rPr lang="en-US" sz="1900" baseline="0" dirty="0">
                          <a:solidFill>
                            <a:schemeClr val="accent1">
                              <a:lumMod val="50000"/>
                            </a:schemeClr>
                          </a:solidFill>
                        </a:rPr>
                        <a:t> </a:t>
                      </a:r>
                      <a:r>
                        <a:rPr lang="en-US" sz="1900" dirty="0">
                          <a:solidFill>
                            <a:schemeClr val="accent1">
                              <a:lumMod val="50000"/>
                            </a:schemeClr>
                          </a:solidFill>
                        </a:rPr>
                        <a:t>forensics unit</a:t>
                      </a:r>
                      <a:endParaRPr lang="en-US" sz="1900" dirty="0">
                        <a:solidFill>
                          <a:schemeClr val="accent1">
                            <a:lumMod val="50000"/>
                          </a:schemeClr>
                        </a:solidFill>
                        <a:latin typeface="Myriad Pro" pitchFamily="34" charset="0"/>
                      </a:endParaRPr>
                    </a:p>
                  </a:txBody>
                  <a:tcPr marT="60960" marB="60960">
                    <a:solidFill>
                      <a:schemeClr val="accent1">
                        <a:lumMod val="40000"/>
                        <a:lumOff val="60000"/>
                      </a:schemeClr>
                    </a:solidFill>
                  </a:tcPr>
                </a:tc>
                <a:extLst>
                  <a:ext uri="{0D108BD9-81ED-4DB2-BD59-A6C34878D82A}">
                    <a16:rowId xmlns:a16="http://schemas.microsoft.com/office/drawing/2014/main" val="3466706141"/>
                  </a:ext>
                </a:extLst>
              </a:tr>
            </a:tbl>
          </a:graphicData>
        </a:graphic>
      </p:graphicFrame>
    </p:spTree>
    <p:extLst>
      <p:ext uri="{BB962C8B-B14F-4D97-AF65-F5344CB8AC3E}">
        <p14:creationId xmlns:p14="http://schemas.microsoft.com/office/powerpoint/2010/main" val="368416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Office of Investigations</a:t>
            </a:r>
          </a:p>
        </p:txBody>
      </p:sp>
      <p:graphicFrame>
        <p:nvGraphicFramePr>
          <p:cNvPr id="7" name="Diagram 6" title="Diagram of investigation topics"/>
          <p:cNvGraphicFramePr/>
          <p:nvPr>
            <p:extLst>
              <p:ext uri="{D42A27DB-BD31-4B8C-83A1-F6EECF244321}">
                <p14:modId xmlns:p14="http://schemas.microsoft.com/office/powerpoint/2010/main" val="1679773901"/>
              </p:ext>
            </p:extLst>
          </p:nvPr>
        </p:nvGraphicFramePr>
        <p:xfrm>
          <a:off x="1814209" y="1700181"/>
          <a:ext cx="7848600"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38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Fraud Defined</a:t>
            </a:r>
          </a:p>
        </p:txBody>
      </p:sp>
      <p:sp>
        <p:nvSpPr>
          <p:cNvPr id="3" name="Content Placeholder 2"/>
          <p:cNvSpPr>
            <a:spLocks noGrp="1"/>
          </p:cNvSpPr>
          <p:nvPr>
            <p:ph idx="1"/>
          </p:nvPr>
        </p:nvSpPr>
        <p:spPr>
          <a:xfrm>
            <a:off x="330740" y="1637607"/>
            <a:ext cx="11023060" cy="4539356"/>
          </a:xfrm>
        </p:spPr>
        <p:txBody>
          <a:bodyPr>
            <a:normAutofit/>
          </a:bodyPr>
          <a:lstStyle/>
          <a:p>
            <a:pPr marL="742950" lvl="1" indent="-285750"/>
            <a:r>
              <a:rPr lang="en-US" sz="2400" dirty="0"/>
              <a:t>Fraud is described as any false representation about a </a:t>
            </a:r>
            <a:r>
              <a:rPr lang="en-US" sz="2400" b="1" dirty="0"/>
              <a:t>material fact or any intentional deception</a:t>
            </a:r>
            <a:r>
              <a:rPr lang="en-US" sz="2400" dirty="0"/>
              <a:t> designed to deprive the United States unlawfully of something of value or to secure from the United States a benefit, privilege, allowance, or consideration to which an individual or business is not entitled.” </a:t>
            </a:r>
          </a:p>
          <a:p>
            <a:pPr marL="457200" lvl="1" indent="0">
              <a:lnSpc>
                <a:spcPct val="100000"/>
              </a:lnSpc>
              <a:buNone/>
            </a:pPr>
            <a:endParaRPr lang="en-US" sz="2400" dirty="0"/>
          </a:p>
          <a:p>
            <a:pPr marL="742950" lvl="1" indent="-285750"/>
            <a:r>
              <a:rPr lang="en-US" sz="2400" dirty="0"/>
              <a:t>OIG does </a:t>
            </a:r>
            <a:r>
              <a:rPr lang="en-US" sz="2400" b="1" u="sng" dirty="0"/>
              <a:t>not</a:t>
            </a:r>
            <a:r>
              <a:rPr lang="en-US" sz="2400" dirty="0"/>
              <a:t> prosecute innocent mistakes. Although the statute requires knowledge that the claim was false, the term “knowledge” includes “deliberate ignorance” or “reckless disregard for the truth.” </a:t>
            </a:r>
          </a:p>
        </p:txBody>
      </p:sp>
    </p:spTree>
    <p:extLst>
      <p:ext uri="{BB962C8B-B14F-4D97-AF65-F5344CB8AC3E}">
        <p14:creationId xmlns:p14="http://schemas.microsoft.com/office/powerpoint/2010/main" val="26656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dirty="0"/>
              <a:t>Please type your answer in the chat:</a:t>
            </a:r>
            <a:br>
              <a:rPr lang="en-US" sz="2800" dirty="0"/>
            </a:br>
            <a:endParaRPr lang="en-US" dirty="0"/>
          </a:p>
        </p:txBody>
      </p:sp>
      <p:sp>
        <p:nvSpPr>
          <p:cNvPr id="3" name="Content Placeholder 2"/>
          <p:cNvSpPr>
            <a:spLocks noGrp="1"/>
          </p:cNvSpPr>
          <p:nvPr>
            <p:ph idx="1"/>
          </p:nvPr>
        </p:nvSpPr>
        <p:spPr>
          <a:xfrm>
            <a:off x="330740" y="1637607"/>
            <a:ext cx="11023060" cy="4539356"/>
          </a:xfrm>
        </p:spPr>
        <p:txBody>
          <a:bodyPr>
            <a:normAutofit/>
          </a:bodyPr>
          <a:lstStyle/>
          <a:p>
            <a:pPr marL="457200" lvl="1" indent="0">
              <a:lnSpc>
                <a:spcPct val="100000"/>
              </a:lnSpc>
              <a:buNone/>
            </a:pPr>
            <a:endParaRPr lang="en-US" sz="2400" dirty="0"/>
          </a:p>
          <a:p>
            <a:pPr marL="457200" lvl="1" indent="0">
              <a:lnSpc>
                <a:spcPct val="100000"/>
              </a:lnSpc>
              <a:buNone/>
            </a:pPr>
            <a:r>
              <a:rPr lang="en-US" sz="2400" b="1" dirty="0"/>
              <a:t>Who can commit fraud?</a:t>
            </a:r>
          </a:p>
          <a:p>
            <a:pPr marL="914400" lvl="1" indent="-457200">
              <a:lnSpc>
                <a:spcPct val="100000"/>
              </a:lnSpc>
              <a:buAutoNum type="alphaUcPeriod"/>
            </a:pPr>
            <a:r>
              <a:rPr lang="en-US" sz="2400" dirty="0"/>
              <a:t>Government contractors</a:t>
            </a:r>
          </a:p>
          <a:p>
            <a:pPr marL="914400" lvl="1" indent="-457200">
              <a:lnSpc>
                <a:spcPct val="100000"/>
              </a:lnSpc>
              <a:buAutoNum type="alphaUcPeriod"/>
            </a:pPr>
            <a:r>
              <a:rPr lang="en-US" sz="2400" dirty="0"/>
              <a:t>Subcontractors</a:t>
            </a:r>
          </a:p>
          <a:p>
            <a:pPr marL="914400" lvl="1" indent="-457200">
              <a:lnSpc>
                <a:spcPct val="100000"/>
              </a:lnSpc>
              <a:buAutoNum type="alphaUcPeriod"/>
            </a:pPr>
            <a:r>
              <a:rPr lang="en-US" sz="2400" dirty="0"/>
              <a:t>Agency personnel</a:t>
            </a:r>
          </a:p>
          <a:p>
            <a:pPr marL="914400" lvl="1" indent="-457200">
              <a:lnSpc>
                <a:spcPct val="100000"/>
              </a:lnSpc>
              <a:buAutoNum type="alphaUcPeriod"/>
            </a:pPr>
            <a:r>
              <a:rPr lang="en-US" sz="2400" dirty="0"/>
              <a:t>All of the above</a:t>
            </a:r>
          </a:p>
          <a:p>
            <a:pPr marL="0" indent="0">
              <a:buNone/>
            </a:pPr>
            <a:endParaRPr lang="en-US" dirty="0"/>
          </a:p>
        </p:txBody>
      </p:sp>
    </p:spTree>
    <p:extLst>
      <p:ext uri="{BB962C8B-B14F-4D97-AF65-F5344CB8AC3E}">
        <p14:creationId xmlns:p14="http://schemas.microsoft.com/office/powerpoint/2010/main" val="199728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Where Does Fraud Occur? </a:t>
            </a:r>
          </a:p>
        </p:txBody>
      </p:sp>
      <p:sp>
        <p:nvSpPr>
          <p:cNvPr id="3" name="Content Placeholder 2"/>
          <p:cNvSpPr>
            <a:spLocks noGrp="1"/>
          </p:cNvSpPr>
          <p:nvPr>
            <p:ph idx="1"/>
          </p:nvPr>
        </p:nvSpPr>
        <p:spPr>
          <a:xfrm>
            <a:off x="779089" y="1594716"/>
            <a:ext cx="11023060" cy="4351338"/>
          </a:xfrm>
        </p:spPr>
        <p:txBody>
          <a:bodyPr>
            <a:normAutofit/>
          </a:bodyPr>
          <a:lstStyle/>
          <a:p>
            <a:r>
              <a:rPr lang="en-US" sz="2800" dirty="0"/>
              <a:t>Within the SBIR program, there are several points during the process where fraud can occur. They include, but are not limited to:</a:t>
            </a:r>
          </a:p>
          <a:p>
            <a:pPr marL="0" indent="0">
              <a:buNone/>
            </a:pPr>
            <a:endParaRPr lang="en-US" sz="2800" dirty="0"/>
          </a:p>
          <a:p>
            <a:r>
              <a:rPr lang="en-US" sz="2800" dirty="0"/>
              <a:t>During the application process;</a:t>
            </a:r>
          </a:p>
          <a:p>
            <a:r>
              <a:rPr lang="en-US" sz="2800" dirty="0"/>
              <a:t>Within the proposal itself;</a:t>
            </a:r>
          </a:p>
          <a:p>
            <a:r>
              <a:rPr lang="en-US" sz="2800" dirty="0"/>
              <a:t>Award period of performance; and</a:t>
            </a:r>
          </a:p>
          <a:p>
            <a:r>
              <a:rPr lang="en-US" sz="2800" dirty="0"/>
              <a:t>Close-out </a:t>
            </a:r>
          </a:p>
          <a:p>
            <a:pPr marL="0" indent="0">
              <a:buNone/>
            </a:pPr>
            <a:endParaRPr lang="en-US" dirty="0"/>
          </a:p>
        </p:txBody>
      </p:sp>
    </p:spTree>
    <p:extLst>
      <p:ext uri="{BB962C8B-B14F-4D97-AF65-F5344CB8AC3E}">
        <p14:creationId xmlns:p14="http://schemas.microsoft.com/office/powerpoint/2010/main" val="2837368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2574</TotalTime>
  <Words>1582</Words>
  <Application>Microsoft Office PowerPoint</Application>
  <PresentationFormat>Widescreen</PresentationFormat>
  <Paragraphs>173</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Myriad Pro</vt:lpstr>
      <vt:lpstr>Segoe UI</vt:lpstr>
      <vt:lpstr>Office Theme</vt:lpstr>
      <vt:lpstr>PowerPoint Presentation</vt:lpstr>
      <vt:lpstr>Expectations</vt:lpstr>
      <vt:lpstr>Investigative Regions</vt:lpstr>
      <vt:lpstr>Office of Investigations</vt:lpstr>
      <vt:lpstr>Office of Investigations</vt:lpstr>
      <vt:lpstr>Office of Investigations</vt:lpstr>
      <vt:lpstr>Fraud Defined</vt:lpstr>
      <vt:lpstr>Please type your answer in the chat: </vt:lpstr>
      <vt:lpstr>Where Does Fraud Occur? </vt:lpstr>
      <vt:lpstr>Four Main Types of Fraud</vt:lpstr>
      <vt:lpstr>Combatting Fraud</vt:lpstr>
      <vt:lpstr>Real World Examples: Proposal Submission</vt:lpstr>
      <vt:lpstr>Real World Examples: Proposal Submission</vt:lpstr>
      <vt:lpstr>Combatting Fraud</vt:lpstr>
      <vt:lpstr>Combatting Fraud</vt:lpstr>
      <vt:lpstr>Combatting Fraud</vt:lpstr>
      <vt:lpstr>Combatting Fraud</vt:lpstr>
      <vt:lpstr>Knowing the Rules</vt:lpstr>
      <vt:lpstr>Concerns About Foreign Influence</vt:lpstr>
      <vt:lpstr>Consequences</vt:lpstr>
      <vt:lpstr>Consequences - Administrative</vt:lpstr>
      <vt:lpstr>Consequences - Civil</vt:lpstr>
      <vt:lpstr>Consequences - Criminal</vt:lpstr>
      <vt:lpstr>Investigations Case Study #1</vt:lpstr>
      <vt:lpstr>Investigations Case Study #2</vt:lpstr>
      <vt:lpstr>True or False</vt:lpstr>
      <vt:lpstr>Do The Right Thing</vt:lpstr>
      <vt:lpstr>PowerPoint Presentation</vt:lpstr>
      <vt:lpstr>Speakers</vt:lpstr>
      <vt:lpstr>PowerPoint Presentation</vt:lpstr>
    </vt:vector>
  </TitlesOfParts>
  <Company>USDOT-OIG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Sales, Shawn</dc:creator>
  <cp:lastModifiedBy>O'Brien, Patrick (Volpe)</cp:lastModifiedBy>
  <cp:revision>90</cp:revision>
  <dcterms:created xsi:type="dcterms:W3CDTF">2021-11-01T16:09:07Z</dcterms:created>
  <dcterms:modified xsi:type="dcterms:W3CDTF">2023-10-27T15:43:53Z</dcterms:modified>
</cp:coreProperties>
</file>